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59" r:id="rId3"/>
    <p:sldId id="260" r:id="rId4"/>
    <p:sldId id="256" r:id="rId5"/>
    <p:sldId id="279" r:id="rId6"/>
    <p:sldId id="267" r:id="rId7"/>
    <p:sldId id="277" r:id="rId8"/>
    <p:sldId id="275" r:id="rId9"/>
    <p:sldId id="276" r:id="rId10"/>
    <p:sldId id="268" r:id="rId11"/>
    <p:sldId id="269" r:id="rId12"/>
    <p:sldId id="270" r:id="rId13"/>
    <p:sldId id="271" r:id="rId14"/>
    <p:sldId id="272" r:id="rId15"/>
    <p:sldId id="273" r:id="rId16"/>
    <p:sldId id="274" r:id="rId17"/>
    <p:sldId id="265" r:id="rId18"/>
    <p:sldId id="266" r:id="rId19"/>
    <p:sldId id="280" r:id="rId20"/>
    <p:sldId id="281" r:id="rId21"/>
    <p:sldId id="278" r:id="rId22"/>
    <p:sldId id="257" r:id="rId23"/>
    <p:sldId id="261" r:id="rId24"/>
    <p:sldId id="26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1" autoAdjust="0"/>
  </p:normalViewPr>
  <p:slideViewPr>
    <p:cSldViewPr>
      <p:cViewPr varScale="1">
        <p:scale>
          <a:sx n="66" d="100"/>
          <a:sy n="66" d="100"/>
        </p:scale>
        <p:origin x="168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8" d="100"/>
          <a:sy n="78" d="100"/>
        </p:scale>
        <p:origin x="-26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79861D-BA6A-4316-8DDA-C7106D8EFAB8}" type="datetimeFigureOut">
              <a:rPr lang="en-US"/>
              <a:pPr>
                <a:defRPr/>
              </a:pPr>
              <a:t>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CE9C48F-4FEC-4B53-ADF7-1EA897398300}" type="slidenum">
              <a:rPr lang="en-US"/>
              <a:pPr>
                <a:defRPr/>
              </a:pPr>
              <a:t>‹#›</a:t>
            </a:fld>
            <a:endParaRPr lang="en-US"/>
          </a:p>
        </p:txBody>
      </p:sp>
    </p:spTree>
    <p:extLst>
      <p:ext uri="{BB962C8B-B14F-4D97-AF65-F5344CB8AC3E}">
        <p14:creationId xmlns:p14="http://schemas.microsoft.com/office/powerpoint/2010/main" val="3645471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318261D-9EA8-4EF7-91C7-AA2A189752F9}"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290272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DCS Application Intellectual </a:t>
            </a:r>
            <a:r>
              <a:rPr lang="en-US" smtClean="0"/>
              <a:t>Property</a:t>
            </a:r>
            <a:r>
              <a:rPr lang="en-US" baseline="0" smtClean="0"/>
              <a:t> Lifecycle</a:t>
            </a:r>
            <a:endParaRPr lang="en-US"/>
          </a:p>
        </p:txBody>
      </p:sp>
      <p:sp>
        <p:nvSpPr>
          <p:cNvPr id="4" name="Slide Number Placeholder 3"/>
          <p:cNvSpPr>
            <a:spLocks noGrp="1"/>
          </p:cNvSpPr>
          <p:nvPr>
            <p:ph type="sldNum" sz="quarter" idx="10"/>
          </p:nvPr>
        </p:nvSpPr>
        <p:spPr/>
        <p:txBody>
          <a:bodyPr/>
          <a:lstStyle/>
          <a:p>
            <a:pPr>
              <a:defRPr/>
            </a:pPr>
            <a:fld id="{FCE9C48F-4FEC-4B53-ADF7-1EA897398300}" type="slidenum">
              <a:rPr lang="en-US" smtClean="0"/>
              <a:pPr>
                <a:defRPr/>
              </a:pPr>
              <a:t>19</a:t>
            </a:fld>
            <a:endParaRPr lang="en-US"/>
          </a:p>
        </p:txBody>
      </p:sp>
    </p:spTree>
    <p:extLst>
      <p:ext uri="{BB962C8B-B14F-4D97-AF65-F5344CB8AC3E}">
        <p14:creationId xmlns:p14="http://schemas.microsoft.com/office/powerpoint/2010/main" val="55874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245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BFEFEDC-61D5-46BD-BDD9-E73649056DE0}" type="slidenum">
              <a:rPr lang="en-US" altLang="en-US" smtClean="0">
                <a:latin typeface="Calibri" pitchFamily="34" charset="0"/>
              </a:rPr>
              <a:pPr fontAlgn="base">
                <a:spcBef>
                  <a:spcPct val="0"/>
                </a:spcBef>
                <a:spcAft>
                  <a:spcPct val="0"/>
                </a:spcAft>
                <a:defRPr/>
              </a:pPr>
              <a:t>22</a:t>
            </a:fld>
            <a:endParaRPr lang="en-US" altLang="en-US" smtClean="0">
              <a:latin typeface="Calibri" pitchFamily="34" charset="0"/>
            </a:endParaRPr>
          </a:p>
        </p:txBody>
      </p:sp>
    </p:spTree>
    <p:extLst>
      <p:ext uri="{BB962C8B-B14F-4D97-AF65-F5344CB8AC3E}">
        <p14:creationId xmlns:p14="http://schemas.microsoft.com/office/powerpoint/2010/main" val="101341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ea typeface="Arial Unicode MS" pitchFamily="34" charset="-128"/>
                <a:cs typeface="Arial Unicode MS" pitchFamily="34" charset="-128"/>
              </a:rPr>
              <a:t>These functions allow you to map CEE Function block control properties from a Control Module used as a Template or typical to an Excel File.  Scripting support allows you to define transformation or conversion of the Excel data values to conform raw data values to valid Function block values.</a:t>
            </a:r>
          </a:p>
          <a:p>
            <a:pPr marL="171450" indent="-171450" eaLnBrk="1" hangingPunct="1">
              <a:spcBef>
                <a:spcPct val="0"/>
              </a:spcBef>
              <a:buFontTx/>
              <a:buChar char="•"/>
            </a:pPr>
            <a:r>
              <a:rPr lang="en-US" altLang="en-US" smtClean="0">
                <a:ea typeface="Arial Unicode MS" pitchFamily="34" charset="-128"/>
                <a:cs typeface="Arial Unicode MS" pitchFamily="34" charset="-128"/>
              </a:rPr>
              <a:t>These analysis and graphing tools give the engineers better understanding of the scope and Strategy behavior when migrating from the legacy Control System platform to PKS.</a:t>
            </a:r>
            <a:endParaRPr lang="en-US" altLang="en-US" smtClean="0"/>
          </a:p>
        </p:txBody>
      </p:sp>
      <p:sp>
        <p:nvSpPr>
          <p:cNvPr id="256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E963DAB-C410-42C1-AFFA-68CDBB3B46F1}" type="slidenum">
              <a:rPr lang="en-US" altLang="en-US" smtClean="0">
                <a:latin typeface="Calibri" pitchFamily="34" charset="0"/>
              </a:rPr>
              <a:pPr fontAlgn="base">
                <a:spcBef>
                  <a:spcPct val="0"/>
                </a:spcBef>
                <a:spcAft>
                  <a:spcPct val="0"/>
                </a:spcAft>
                <a:defRPr/>
              </a:pPr>
              <a:t>24</a:t>
            </a:fld>
            <a:endParaRPr lang="en-US" altLang="en-US" smtClean="0">
              <a:latin typeface="Calibri" pitchFamily="34" charset="0"/>
            </a:endParaRPr>
          </a:p>
        </p:txBody>
      </p:sp>
    </p:spTree>
    <p:extLst>
      <p:ext uri="{BB962C8B-B14F-4D97-AF65-F5344CB8AC3E}">
        <p14:creationId xmlns:p14="http://schemas.microsoft.com/office/powerpoint/2010/main" val="426841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0A4EE57-E4B7-41A6-9916-87CC1FE03245}" type="slidenum">
              <a:rPr lang="en-US" altLang="en-US" smtClean="0">
                <a:latin typeface="Calibri" pitchFamily="34" charset="0"/>
              </a:rPr>
              <a:pPr fontAlgn="base">
                <a:spcBef>
                  <a:spcPct val="0"/>
                </a:spcBef>
                <a:spcAft>
                  <a:spcPct val="0"/>
                </a:spcAft>
                <a:defRPr/>
              </a:pPr>
              <a:t>2</a:t>
            </a:fld>
            <a:endParaRPr lang="en-US" altLang="en-US" smtClean="0">
              <a:latin typeface="Calibri" pitchFamily="34" charset="0"/>
            </a:endParaRPr>
          </a:p>
        </p:txBody>
      </p:sp>
    </p:spTree>
    <p:extLst>
      <p:ext uri="{BB962C8B-B14F-4D97-AF65-F5344CB8AC3E}">
        <p14:creationId xmlns:p14="http://schemas.microsoft.com/office/powerpoint/2010/main" val="234277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primary software architect and developer is Bill Leibold with over 30 years experience with engineering &amp; maintaining Honeywell Control Systems in addition to being a consultant to Honeywell in several software engineering roles including TPS, TPS Builder, Control Builder and other Engineering Tool developments.</a:t>
            </a:r>
          </a:p>
        </p:txBody>
      </p:sp>
      <p:sp>
        <p:nvSpPr>
          <p:cNvPr id="4" name="Slide Number Placeholder 3"/>
          <p:cNvSpPr>
            <a:spLocks noGrp="1"/>
          </p:cNvSpPr>
          <p:nvPr>
            <p:ph type="sldNum" sz="quarter" idx="5"/>
          </p:nvPr>
        </p:nvSpPr>
        <p:spPr/>
        <p:txBody>
          <a:bodyPr/>
          <a:lstStyle/>
          <a:p>
            <a:pPr>
              <a:defRPr/>
            </a:pPr>
            <a:fld id="{0FC10114-8E67-44B6-B3BC-3DA6054B65FD}" type="slidenum">
              <a:rPr lang="en-US" smtClean="0"/>
              <a:pPr>
                <a:defRPr/>
              </a:pPr>
              <a:t>3</a:t>
            </a:fld>
            <a:endParaRPr lang="en-US"/>
          </a:p>
        </p:txBody>
      </p:sp>
    </p:spTree>
    <p:extLst>
      <p:ext uri="{BB962C8B-B14F-4D97-AF65-F5344CB8AC3E}">
        <p14:creationId xmlns:p14="http://schemas.microsoft.com/office/powerpoint/2010/main" val="131530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23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E31EE74-E43D-4DB4-B936-2FBBE6B8FDFF}" type="slidenum">
              <a:rPr lang="en-US" altLang="en-US" smtClean="0">
                <a:latin typeface="Calibri" pitchFamily="34" charset="0"/>
              </a:rPr>
              <a:pPr fontAlgn="base">
                <a:spcBef>
                  <a:spcPct val="0"/>
                </a:spcBef>
                <a:spcAft>
                  <a:spcPct val="0"/>
                </a:spcAft>
                <a:defRPr/>
              </a:pPr>
              <a:t>4</a:t>
            </a:fld>
            <a:endParaRPr lang="en-US" altLang="en-US" smtClean="0">
              <a:latin typeface="Calibri" pitchFamily="34" charset="0"/>
            </a:endParaRPr>
          </a:p>
        </p:txBody>
      </p:sp>
    </p:spTree>
    <p:extLst>
      <p:ext uri="{BB962C8B-B14F-4D97-AF65-F5344CB8AC3E}">
        <p14:creationId xmlns:p14="http://schemas.microsoft.com/office/powerpoint/2010/main" val="35426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4005196-E11C-4EF4-A016-82588AC103EC}" type="slidenum">
              <a:rPr lang="en-US" smtClean="0"/>
              <a:pPr>
                <a:defRPr/>
              </a:pPr>
              <a:t>6</a:t>
            </a:fld>
            <a:endParaRPr lang="en-US"/>
          </a:p>
        </p:txBody>
      </p:sp>
    </p:spTree>
    <p:extLst>
      <p:ext uri="{BB962C8B-B14F-4D97-AF65-F5344CB8AC3E}">
        <p14:creationId xmlns:p14="http://schemas.microsoft.com/office/powerpoint/2010/main" val="224492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2BD6279-47AE-4D83-A9C5-09DB9C84B2DE}" type="slidenum">
              <a:rPr lang="en-US" smtClean="0"/>
              <a:pPr>
                <a:defRPr/>
              </a:pPr>
              <a:t>7</a:t>
            </a:fld>
            <a:endParaRPr lang="en-US"/>
          </a:p>
        </p:txBody>
      </p:sp>
    </p:spTree>
    <p:extLst>
      <p:ext uri="{BB962C8B-B14F-4D97-AF65-F5344CB8AC3E}">
        <p14:creationId xmlns:p14="http://schemas.microsoft.com/office/powerpoint/2010/main" val="304024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17E3B67-6610-468F-88CF-91A33D3661A0}" type="slidenum">
              <a:rPr lang="en-US" smtClean="0"/>
              <a:pPr>
                <a:defRPr/>
              </a:pPr>
              <a:t>8</a:t>
            </a:fld>
            <a:endParaRPr lang="en-US"/>
          </a:p>
        </p:txBody>
      </p:sp>
    </p:spTree>
    <p:extLst>
      <p:ext uri="{BB962C8B-B14F-4D97-AF65-F5344CB8AC3E}">
        <p14:creationId xmlns:p14="http://schemas.microsoft.com/office/powerpoint/2010/main" val="397812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55696B0-E602-45A5-9D91-5DF6E1B1AEA5}" type="slidenum">
              <a:rPr lang="en-US" smtClean="0"/>
              <a:pPr>
                <a:defRPr/>
              </a:pPr>
              <a:t>9</a:t>
            </a:fld>
            <a:endParaRPr lang="en-US"/>
          </a:p>
        </p:txBody>
      </p:sp>
    </p:spTree>
    <p:extLst>
      <p:ext uri="{BB962C8B-B14F-4D97-AF65-F5344CB8AC3E}">
        <p14:creationId xmlns:p14="http://schemas.microsoft.com/office/powerpoint/2010/main" val="370752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95533C9-35AD-4FFA-A158-BDCF0AA78C6A}" type="slidenum">
              <a:rPr lang="en-US" smtClean="0"/>
              <a:pPr>
                <a:defRPr/>
              </a:pPr>
              <a:t>16</a:t>
            </a:fld>
            <a:endParaRPr lang="en-US"/>
          </a:p>
        </p:txBody>
      </p:sp>
    </p:spTree>
    <p:extLst>
      <p:ext uri="{BB962C8B-B14F-4D97-AF65-F5344CB8AC3E}">
        <p14:creationId xmlns:p14="http://schemas.microsoft.com/office/powerpoint/2010/main" val="273146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EEBBD7D-64A4-4AE2-BF0C-B2E5EA2B9AE1}" type="datetimeFigureOut">
              <a:rPr lang="en-US"/>
              <a:pPr>
                <a:defRPr/>
              </a:pPr>
              <a:t>1/25/2015</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6E9D183-504A-4420-AA67-D1D4993A4A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0CF3933-32AA-48EA-8237-E88CACD907EA}" type="datetimeFigureOut">
              <a:rPr lang="en-US"/>
              <a:pPr>
                <a:defRPr/>
              </a:pPr>
              <a:t>1/25/2015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725AE09-54D3-4CAA-9DA0-92FF0CC5EF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DEA554-27DF-4DF3-9CD2-F4ED5127ED6B}" type="datetimeFigureOut">
              <a:rPr lang="en-US"/>
              <a:pPr>
                <a:defRPr/>
              </a:pPr>
              <a:t>1/25/2015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32CA689-8579-40D1-B6F9-58ACE432FB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727825" y="6408738"/>
            <a:ext cx="1919288" cy="365125"/>
          </a:xfrm>
        </p:spPr>
        <p:txBody>
          <a:bodyPr/>
          <a:lstStyle>
            <a:lvl1pPr>
              <a:defRPr/>
            </a:lvl1pPr>
          </a:lstStyle>
          <a:p>
            <a:pPr>
              <a:defRPr/>
            </a:pPr>
            <a:fld id="{BDE323F2-2EDD-4DE2-B599-EC6B20E02365}" type="datetimeFigureOut">
              <a:rPr lang="en-US"/>
              <a:pPr>
                <a:defRPr/>
              </a:pPr>
              <a:t>1/25/2015</a:t>
            </a:fld>
            <a:endParaRPr lang="en-US"/>
          </a:p>
        </p:txBody>
      </p:sp>
      <p:sp>
        <p:nvSpPr>
          <p:cNvPr id="5" name="Footer Placeholder 4"/>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p:spPr>
        <p:txBody>
          <a:bodyPr/>
          <a:lstStyle>
            <a:lvl1pPr>
              <a:defRPr/>
            </a:lvl1pPr>
          </a:lstStyle>
          <a:p>
            <a:pPr>
              <a:defRPr/>
            </a:pPr>
            <a:fld id="{06604AE2-98DF-4A59-943F-FF31216546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D44AC5BF-2908-415E-B24B-8BFA64C945B9}" type="datetimeFigureOut">
              <a:rPr lang="en-US"/>
              <a:pPr>
                <a:defRPr/>
              </a:pPr>
              <a:t>1/25/2015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E847B0-58E9-41EF-B386-27C4C5BD70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F2E7E18-4F28-40AB-9AC3-C4CE1D860E0D}" type="datetimeFigureOut">
              <a:rPr lang="en-US"/>
              <a:pPr>
                <a:defRPr/>
              </a:pPr>
              <a:t>1/25/2015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E6A5F37B-A86B-4BBA-BEFF-6B0069B0F3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736C2559-08CA-488A-8EDE-17E289FB2DAD}" type="datetimeFigureOut">
              <a:rPr lang="en-US"/>
              <a:pPr>
                <a:defRPr/>
              </a:pPr>
              <a:t>1/25/2015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FC9395F-B3E2-472D-89E6-314169CB13C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626164F8-E89D-4F88-8938-6E9E196A3FDC}" type="datetimeFigureOut">
              <a:rPr lang="en-US"/>
              <a:pPr>
                <a:defRPr/>
              </a:pPr>
              <a:t>1/25/2015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B8FB497-034F-495C-A6B0-12A42594C6A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13B7059-B0DB-46E5-8916-84C41628FD4A}" type="datetimeFigureOut">
              <a:rPr lang="en-US"/>
              <a:pPr>
                <a:defRPr/>
              </a:pPr>
              <a:t>1/25/2015</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6615F959-A0FA-480E-8AB9-26E34FDA5E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305BAC4-A02A-4B17-8396-0C555C619ACD}" type="datetimeFigureOut">
              <a:rPr lang="en-US"/>
              <a:pPr>
                <a:defRPr/>
              </a:pPr>
              <a:t>1/25/2015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11638BD-22E6-4BEA-B00A-19BEF8CB07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38ED4A87-BB23-4AA2-BDD9-012EEC654E24}" type="datetimeFigureOut">
              <a:rPr lang="en-US"/>
              <a:pPr>
                <a:defRPr/>
              </a:pPr>
              <a:t>1/25/2015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AE07817-6F39-4380-B702-C9162EB28BA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3BB68E2C-D0B2-4D39-A440-E7A316A805C2}" type="datetimeFigureOut">
              <a:rPr lang="en-US"/>
              <a:pPr>
                <a:defRPr/>
              </a:pPr>
              <a:t>1/25/2015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9B6F545-F1BE-4CEF-9A38-4FF425ADD57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D2CF564-5D7E-49FE-9146-E989F08E7416}" type="datetimeFigureOut">
              <a:rPr lang="en-US"/>
              <a:pPr>
                <a:defRPr/>
              </a:pPr>
              <a:t>1/25/2015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64DBD234-7463-4B56-A43A-4CA0001C10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1" r:id="rId2"/>
    <p:sldLayoutId id="2147483674" r:id="rId3"/>
    <p:sldLayoutId id="2147483675" r:id="rId4"/>
    <p:sldLayoutId id="2147483676" r:id="rId5"/>
    <p:sldLayoutId id="2147483677" r:id="rId6"/>
    <p:sldLayoutId id="2147483670" r:id="rId7"/>
    <p:sldLayoutId id="2147483678" r:id="rId8"/>
    <p:sldLayoutId id="2147483679" r:id="rId9"/>
    <p:sldLayoutId id="2147483669" r:id="rId10"/>
    <p:sldLayoutId id="2147483668"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200" b="1">
          <a:solidFill>
            <a:schemeClr val="tx2"/>
          </a:solidFill>
          <a:latin typeface="Lucida Sans Unicode" pitchFamily="34" charset="0"/>
        </a:defRPr>
      </a:lvl2pPr>
      <a:lvl3pPr algn="l" rtl="0" eaLnBrk="0" fontAlgn="base" hangingPunct="0">
        <a:spcBef>
          <a:spcPct val="0"/>
        </a:spcBef>
        <a:spcAft>
          <a:spcPct val="0"/>
        </a:spcAft>
        <a:defRPr sz="3200" b="1">
          <a:solidFill>
            <a:schemeClr val="tx2"/>
          </a:solidFill>
          <a:latin typeface="Lucida Sans Unicode" pitchFamily="34" charset="0"/>
        </a:defRPr>
      </a:lvl3pPr>
      <a:lvl4pPr algn="l" rtl="0" eaLnBrk="0" fontAlgn="base" hangingPunct="0">
        <a:spcBef>
          <a:spcPct val="0"/>
        </a:spcBef>
        <a:spcAft>
          <a:spcPct val="0"/>
        </a:spcAft>
        <a:defRPr sz="3200" b="1">
          <a:solidFill>
            <a:schemeClr val="tx2"/>
          </a:solidFill>
          <a:latin typeface="Lucida Sans Unicode" pitchFamily="34" charset="0"/>
        </a:defRPr>
      </a:lvl4pPr>
      <a:lvl5pPr algn="l" rtl="0" eaLnBrk="0" fontAlgn="base" hangingPunct="0">
        <a:spcBef>
          <a:spcPct val="0"/>
        </a:spcBef>
        <a:spcAft>
          <a:spcPct val="0"/>
        </a:spcAft>
        <a:defRPr sz="32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2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mailto:support@autosofttech.com?subject=Please%20send%20me%20more%20information%20with%20regards%20to%20Control%20Architect"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support@autosofttech.com?subject=Please%20send%20me%20more%20information%20with%20regards%20to%20Control%20Architec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upport@autosofttech.com?subject=Please%20send%20me%20more%20information%20with%20regards%20to%20Control%20Archite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upport@autosofttech.com?subject=Please%20send%20me%20more%20information%20with%20regards%20to%20Control%20Archite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upport@autosofttech.com?subject=Please%20send%20me%20more%20information%20with%20regards%20to%20Control%20Architec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autosofttech.com?subject=Please%20send%20me%20more%20information%20with%20regards%20to%20Control%20Archite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support@autosofttech.com?subject=Please%20send%20me%20more%20information%20with%20regards%20to%20Control%20Archite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mailto:support@autosofttech.com?subject=Please%20send%20me%20more%20information%20with%20regards%20to%20Control%20Archit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mailto:support@autosofttech.com?subject=Please%20send%20me%20more%20information%20with%20regards%20to%20Control%20Archite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mailto:support@autosofttech.com?subject=Please%20send%20me%20more%20information%20with%20regards%20to%20Control%20Archit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eaLnBrk="1" hangingPunct="1">
              <a:buFont typeface="Wingdings 3" pitchFamily="18" charset="2"/>
              <a:buNone/>
            </a:pPr>
            <a:r>
              <a:rPr lang="en-US" altLang="en-US" smtClean="0"/>
              <a:t>Managing Your DCS Application Assets</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Control Architect </a:t>
            </a:r>
            <a:endParaRPr lang="en-US" sz="4100" dirty="0"/>
          </a:p>
        </p:txBody>
      </p:sp>
      <p:pic>
        <p:nvPicPr>
          <p:cNvPr id="14339" name="Picture 10" descr="CENTUM-VP"/>
          <p:cNvPicPr>
            <a:picLocks noChangeAspect="1" noChangeArrowheads="1"/>
          </p:cNvPicPr>
          <p:nvPr/>
        </p:nvPicPr>
        <p:blipFill>
          <a:blip r:embed="rId3"/>
          <a:srcRect/>
          <a:stretch>
            <a:fillRect/>
          </a:stretch>
        </p:blipFill>
        <p:spPr bwMode="auto">
          <a:xfrm>
            <a:off x="1638300" y="3048000"/>
            <a:ext cx="5867400" cy="2568575"/>
          </a:xfrm>
          <a:prstGeom prst="rect">
            <a:avLst/>
          </a:prstGeom>
          <a:noFill/>
          <a:ln w="9525">
            <a:noFill/>
            <a:miter lim="800000"/>
            <a:headEnd/>
            <a:tailEnd/>
          </a:ln>
        </p:spPr>
      </p:pic>
      <p:pic>
        <p:nvPicPr>
          <p:cNvPr id="14340" name="Picture 2" descr="\\houic-na-v503\jose.calzada$\Cached\My Documents\My Pictures\ASTSmall_300x100.png"/>
          <p:cNvPicPr>
            <a:picLocks noChangeAspect="1" noChangeArrowheads="1"/>
          </p:cNvPicPr>
          <p:nvPr/>
        </p:nvPicPr>
        <p:blipFill>
          <a:blip r:embed="rId4"/>
          <a:srcRect/>
          <a:stretch>
            <a:fillRect/>
          </a:stretch>
        </p:blipFill>
        <p:spPr bwMode="auto">
          <a:xfrm>
            <a:off x="4876800" y="304800"/>
            <a:ext cx="37338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half" idx="2"/>
          </p:nvPr>
        </p:nvSpPr>
        <p:spPr>
          <a:xfrm>
            <a:off x="76200" y="5257800"/>
            <a:ext cx="5257800" cy="1143000"/>
          </a:xfrm>
          <a:solidFill>
            <a:schemeClr val="tx1"/>
          </a:solidFill>
        </p:spPr>
        <p:txBody>
          <a:bodyPr/>
          <a:lstStyle/>
          <a:p>
            <a:pPr marL="285750" marR="0" indent="-285750" algn="l">
              <a:lnSpc>
                <a:spcPct val="80000"/>
              </a:lnSpc>
              <a:buClr>
                <a:schemeClr val="bg1"/>
              </a:buClr>
              <a:buFont typeface="Arial" charset="0"/>
              <a:buChar char="•"/>
            </a:pPr>
            <a:r>
              <a:rPr lang="en-US" altLang="en-US" sz="1200" dirty="0" smtClean="0">
                <a:solidFill>
                  <a:schemeClr val="bg1"/>
                </a:solidFill>
              </a:rPr>
              <a:t>Supports Bulk Build/Edit using Excel. </a:t>
            </a:r>
          </a:p>
          <a:p>
            <a:pPr marL="285750" marR="0" indent="-285750" algn="l">
              <a:lnSpc>
                <a:spcPct val="80000"/>
              </a:lnSpc>
              <a:buClr>
                <a:schemeClr val="bg1"/>
              </a:buClr>
              <a:buFont typeface="Arial" charset="0"/>
              <a:buChar char="•"/>
            </a:pPr>
            <a:r>
              <a:rPr lang="en-US" altLang="en-US" sz="1200" dirty="0" smtClean="0">
                <a:solidFill>
                  <a:schemeClr val="bg1"/>
                </a:solidFill>
              </a:rPr>
              <a:t>Quickly connects Excel data values to PKS Control Properties &amp; Function Block values.</a:t>
            </a:r>
          </a:p>
          <a:p>
            <a:pPr marL="285750" marR="0" indent="-285750" algn="l">
              <a:lnSpc>
                <a:spcPct val="80000"/>
              </a:lnSpc>
              <a:buClr>
                <a:schemeClr val="bg1"/>
              </a:buClr>
              <a:buFont typeface="Arial" charset="0"/>
              <a:buChar char="•"/>
            </a:pPr>
            <a:r>
              <a:rPr lang="en-US" altLang="en-US" sz="1200" dirty="0" smtClean="0">
                <a:solidFill>
                  <a:schemeClr val="bg1"/>
                </a:solidFill>
              </a:rPr>
              <a:t>Supports Control Binding evaluation &amp; testing</a:t>
            </a:r>
          </a:p>
          <a:p>
            <a:pPr marL="285750" marR="0" indent="-285750" algn="l">
              <a:lnSpc>
                <a:spcPct val="80000"/>
              </a:lnSpc>
              <a:buClr>
                <a:schemeClr val="bg1"/>
              </a:buClr>
              <a:buFont typeface="Arial" charset="0"/>
              <a:buChar char="•"/>
            </a:pPr>
            <a:r>
              <a:rPr lang="en-US" altLang="en-US" sz="1200" dirty="0" smtClean="0">
                <a:solidFill>
                  <a:schemeClr val="bg1"/>
                </a:solidFill>
              </a:rPr>
              <a:t>Enhance Filtering allows view of values that have changed</a:t>
            </a:r>
          </a:p>
        </p:txBody>
      </p:sp>
      <p:sp>
        <p:nvSpPr>
          <p:cNvPr id="4" name="Title 3"/>
          <p:cNvSpPr>
            <a:spLocks noGrp="1"/>
          </p:cNvSpPr>
          <p:nvPr>
            <p:ph type="title"/>
          </p:nvPr>
        </p:nvSpPr>
        <p:spPr>
          <a:xfrm>
            <a:off x="228600" y="4657725"/>
            <a:ext cx="8075613" cy="561975"/>
          </a:xfrm>
        </p:spPr>
        <p:txBody>
          <a:bodyPr>
            <a:scene3d>
              <a:camera prst="orthographicFront"/>
              <a:lightRig rig="soft" dir="t"/>
            </a:scene3d>
          </a:bodyPr>
          <a:lstStyle/>
          <a:p>
            <a:pPr>
              <a:defRPr/>
            </a:pPr>
            <a:r>
              <a:rPr lang="en-US" dirty="0" smtClean="0"/>
              <a:t>Control Conversion Templates</a:t>
            </a:r>
            <a:endParaRPr lang="en-US" dirty="0"/>
          </a:p>
        </p:txBody>
      </p:sp>
      <p:pic>
        <p:nvPicPr>
          <p:cNvPr id="3" name="Picture Placeholder 2"/>
          <p:cNvPicPr>
            <a:picLocks noGrp="1" noChangeAspect="1"/>
          </p:cNvPicPr>
          <p:nvPr>
            <p:ph type="pic" idx="1"/>
          </p:nvPr>
        </p:nvPicPr>
        <p:blipFill>
          <a:blip r:embed="rId2">
            <a:extLst/>
          </a:blip>
          <a:srcRect t="9418" b="9418"/>
          <a:stretch>
            <a:fillRect/>
          </a:stretch>
        </p:blipFill>
        <p:spPr/>
      </p:pic>
      <p:sp>
        <p:nvSpPr>
          <p:cNvPr id="37893"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half" idx="2"/>
          </p:nvPr>
        </p:nvSpPr>
        <p:spPr>
          <a:xfrm>
            <a:off x="76200" y="5235575"/>
            <a:ext cx="8991600" cy="804863"/>
          </a:xfrm>
          <a:solidFill>
            <a:schemeClr val="tx1"/>
          </a:solidFill>
        </p:spPr>
        <p:txBody>
          <a:bodyPr/>
          <a:lstStyle/>
          <a:p>
            <a:pPr marL="285750" marR="0" indent="-285750" algn="l">
              <a:lnSpc>
                <a:spcPct val="80000"/>
              </a:lnSpc>
              <a:buClr>
                <a:schemeClr val="bg1"/>
              </a:buClr>
              <a:buFont typeface="Arial" charset="0"/>
              <a:buChar char="•"/>
            </a:pPr>
            <a:r>
              <a:rPr lang="en-US" altLang="en-US" sz="1200" smtClean="0">
                <a:solidFill>
                  <a:schemeClr val="bg1"/>
                </a:solidFill>
              </a:rPr>
              <a:t>Control Graph shows relationships between Box entities, AM Regulatory, AMCL, Hiway Analog</a:t>
            </a:r>
          </a:p>
          <a:p>
            <a:pPr marL="285750" marR="0" indent="-285750" algn="l">
              <a:lnSpc>
                <a:spcPct val="80000"/>
              </a:lnSpc>
              <a:buClr>
                <a:schemeClr val="bg1"/>
              </a:buClr>
              <a:buFont typeface="Arial" charset="0"/>
              <a:buChar char="•"/>
            </a:pPr>
            <a:r>
              <a:rPr lang="en-US" altLang="en-US" sz="1200" smtClean="0">
                <a:solidFill>
                  <a:schemeClr val="bg1"/>
                </a:solidFill>
              </a:rPr>
              <a:t>Engineers can visually view full scope of Control Strategy migration</a:t>
            </a:r>
          </a:p>
          <a:p>
            <a:pPr marL="285750" marR="0" indent="-285750" algn="l">
              <a:lnSpc>
                <a:spcPct val="80000"/>
              </a:lnSpc>
              <a:buClr>
                <a:schemeClr val="bg1"/>
              </a:buClr>
              <a:buFont typeface="Arial" charset="0"/>
              <a:buChar char="•"/>
            </a:pPr>
            <a:r>
              <a:rPr lang="en-US" altLang="en-US" sz="1200" smtClean="0">
                <a:solidFill>
                  <a:schemeClr val="bg1"/>
                </a:solidFill>
              </a:rPr>
              <a:t>AMCL and CL Package References viewed in a CL Source View</a:t>
            </a:r>
          </a:p>
          <a:p>
            <a:pPr marL="285750" marR="0" indent="-285750" algn="l">
              <a:lnSpc>
                <a:spcPct val="80000"/>
              </a:lnSpc>
              <a:buClr>
                <a:schemeClr val="bg1"/>
              </a:buClr>
              <a:buFont typeface="Arial" charset="0"/>
              <a:buChar char="•"/>
            </a:pPr>
            <a:r>
              <a:rPr lang="en-US" altLang="en-US" sz="1200" smtClean="0">
                <a:solidFill>
                  <a:schemeClr val="bg1"/>
                </a:solidFill>
              </a:rPr>
              <a:t>Documentation clarity by dragging Control Graph objects to new positions</a:t>
            </a:r>
          </a:p>
          <a:p>
            <a:pPr marL="285750" marR="0" indent="-285750" algn="l">
              <a:lnSpc>
                <a:spcPct val="80000"/>
              </a:lnSpc>
              <a:buClr>
                <a:schemeClr val="bg1"/>
              </a:buClr>
              <a:buFont typeface="Arial" charset="0"/>
              <a:buChar char="•"/>
            </a:pPr>
            <a:endParaRPr lang="en-US" altLang="en-US" sz="1200" smtClean="0">
              <a:solidFill>
                <a:schemeClr val="bg1"/>
              </a:solidFill>
            </a:endParaRPr>
          </a:p>
        </p:txBody>
      </p:sp>
      <p:sp>
        <p:nvSpPr>
          <p:cNvPr id="4" name="Title 3"/>
          <p:cNvSpPr>
            <a:spLocks noGrp="1"/>
          </p:cNvSpPr>
          <p:nvPr>
            <p:ph type="title"/>
          </p:nvPr>
        </p:nvSpPr>
        <p:spPr>
          <a:xfrm>
            <a:off x="228600" y="4657725"/>
            <a:ext cx="8075613" cy="561975"/>
          </a:xfrm>
        </p:spPr>
        <p:txBody>
          <a:bodyPr>
            <a:scene3d>
              <a:camera prst="orthographicFront"/>
              <a:lightRig rig="soft" dir="t"/>
            </a:scene3d>
          </a:bodyPr>
          <a:lstStyle/>
          <a:p>
            <a:pPr>
              <a:defRPr/>
            </a:pPr>
            <a:r>
              <a:rPr lang="en-US" dirty="0" smtClean="0"/>
              <a:t>Honeywell Hiway Regulatory Analysis</a:t>
            </a:r>
            <a:endParaRPr lang="en-US" dirty="0"/>
          </a:p>
        </p:txBody>
      </p:sp>
      <p:pic>
        <p:nvPicPr>
          <p:cNvPr id="5" name="Picture Placeholder 4"/>
          <p:cNvPicPr>
            <a:picLocks noGrp="1" noChangeAspect="1"/>
          </p:cNvPicPr>
          <p:nvPr>
            <p:ph type="pic" idx="1"/>
          </p:nvPr>
        </p:nvPicPr>
        <p:blipFill>
          <a:blip r:embed="rId2">
            <a:extLst/>
          </a:blip>
          <a:srcRect t="9418" b="9418"/>
          <a:stretch>
            <a:fillRect/>
          </a:stretch>
        </p:blipFill>
        <p:spPr/>
      </p:pic>
      <p:sp>
        <p:nvSpPr>
          <p:cNvPr id="38917"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half" idx="2"/>
          </p:nvPr>
        </p:nvSpPr>
        <p:spPr>
          <a:xfrm>
            <a:off x="76200" y="5235575"/>
            <a:ext cx="8991600" cy="804863"/>
          </a:xfrm>
          <a:solidFill>
            <a:schemeClr val="tx1"/>
          </a:solidFill>
        </p:spPr>
        <p:txBody>
          <a:bodyPr/>
          <a:lstStyle/>
          <a:p>
            <a:pPr marL="285750" marR="0" indent="-285750" algn="l">
              <a:lnSpc>
                <a:spcPct val="80000"/>
              </a:lnSpc>
              <a:buClr>
                <a:schemeClr val="bg1"/>
              </a:buClr>
              <a:buFont typeface="Arial" charset="0"/>
              <a:buChar char="•"/>
            </a:pPr>
            <a:r>
              <a:rPr lang="en-US" altLang="en-US" sz="1200" dirty="0" smtClean="0">
                <a:solidFill>
                  <a:schemeClr val="bg1"/>
                </a:solidFill>
              </a:rPr>
              <a:t>Converts all Hiway Box Regulatory CB/EC/MC and PIU’s</a:t>
            </a:r>
          </a:p>
          <a:p>
            <a:pPr marL="285750" marR="0" indent="-285750" algn="l">
              <a:lnSpc>
                <a:spcPct val="80000"/>
              </a:lnSpc>
              <a:buClr>
                <a:schemeClr val="bg1"/>
              </a:buClr>
              <a:buFont typeface="Arial" charset="0"/>
              <a:buChar char="•"/>
            </a:pPr>
            <a:r>
              <a:rPr lang="en-US" altLang="en-US" sz="1200" dirty="0" smtClean="0">
                <a:solidFill>
                  <a:schemeClr val="bg1"/>
                </a:solidFill>
              </a:rPr>
              <a:t>Hiway Regulatory analysis includes pattern detection for PID </a:t>
            </a:r>
            <a:r>
              <a:rPr lang="en-US" altLang="en-US" sz="1200" dirty="0" err="1" smtClean="0">
                <a:solidFill>
                  <a:schemeClr val="bg1"/>
                </a:solidFill>
              </a:rPr>
              <a:t>FeedForward</a:t>
            </a:r>
            <a:r>
              <a:rPr lang="en-US" altLang="en-US" sz="1200" dirty="0" smtClean="0">
                <a:solidFill>
                  <a:schemeClr val="bg1"/>
                </a:solidFill>
              </a:rPr>
              <a:t> and </a:t>
            </a:r>
            <a:r>
              <a:rPr lang="en-US" altLang="en-US" sz="1200" dirty="0" err="1" smtClean="0">
                <a:solidFill>
                  <a:schemeClr val="bg1"/>
                </a:solidFill>
              </a:rPr>
              <a:t>LeadLag</a:t>
            </a:r>
            <a:r>
              <a:rPr lang="en-US" altLang="en-US" sz="1200" dirty="0" smtClean="0">
                <a:solidFill>
                  <a:schemeClr val="bg1"/>
                </a:solidFill>
              </a:rPr>
              <a:t>/</a:t>
            </a:r>
            <a:r>
              <a:rPr lang="en-US" altLang="en-US" sz="1200" dirty="0" err="1" smtClean="0">
                <a:solidFill>
                  <a:schemeClr val="bg1"/>
                </a:solidFill>
              </a:rPr>
              <a:t>DeadTime</a:t>
            </a:r>
            <a:r>
              <a:rPr lang="en-US" altLang="en-US" sz="1200" dirty="0" smtClean="0">
                <a:solidFill>
                  <a:schemeClr val="bg1"/>
                </a:solidFill>
              </a:rPr>
              <a:t> modeling</a:t>
            </a:r>
          </a:p>
          <a:p>
            <a:pPr marL="285750" marR="0" indent="-285750" algn="l">
              <a:lnSpc>
                <a:spcPct val="80000"/>
              </a:lnSpc>
              <a:buClr>
                <a:schemeClr val="bg1"/>
              </a:buClr>
              <a:buFont typeface="Arial" charset="0"/>
              <a:buChar char="•"/>
            </a:pPr>
            <a:r>
              <a:rPr lang="en-US" altLang="en-US" sz="1200" dirty="0" smtClean="0">
                <a:solidFill>
                  <a:schemeClr val="bg1"/>
                </a:solidFill>
              </a:rPr>
              <a:t>Supports Hierarchical Control Modules.</a:t>
            </a:r>
          </a:p>
          <a:p>
            <a:pPr marL="285750" marR="0" indent="-285750" algn="l">
              <a:lnSpc>
                <a:spcPct val="80000"/>
              </a:lnSpc>
              <a:buClr>
                <a:schemeClr val="bg1"/>
              </a:buClr>
              <a:buFont typeface="Arial" charset="0"/>
              <a:buChar char="•"/>
            </a:pPr>
            <a:r>
              <a:rPr lang="en-US" altLang="en-US" sz="1200" dirty="0" smtClean="0">
                <a:solidFill>
                  <a:schemeClr val="bg1"/>
                </a:solidFill>
              </a:rPr>
              <a:t>Workflow Activity generates PKS CEE resident Control modules that can be imported through Control Builder</a:t>
            </a:r>
          </a:p>
          <a:p>
            <a:pPr marL="285750" marR="0" indent="-285750" algn="l">
              <a:lnSpc>
                <a:spcPct val="80000"/>
              </a:lnSpc>
              <a:buClr>
                <a:schemeClr val="bg1"/>
              </a:buClr>
              <a:buFont typeface="Arial" charset="0"/>
              <a:buChar char="•"/>
            </a:pPr>
            <a:endParaRPr lang="en-US" altLang="en-US" sz="1200" dirty="0" smtClean="0">
              <a:solidFill>
                <a:schemeClr val="bg1"/>
              </a:solidFill>
            </a:endParaRPr>
          </a:p>
        </p:txBody>
      </p:sp>
      <p:sp>
        <p:nvSpPr>
          <p:cNvPr id="4" name="Title 3"/>
          <p:cNvSpPr>
            <a:spLocks noGrp="1"/>
          </p:cNvSpPr>
          <p:nvPr>
            <p:ph type="title"/>
          </p:nvPr>
        </p:nvSpPr>
        <p:spPr>
          <a:xfrm>
            <a:off x="228600" y="4657725"/>
            <a:ext cx="8075613" cy="561975"/>
          </a:xfrm>
        </p:spPr>
        <p:txBody>
          <a:bodyPr>
            <a:scene3d>
              <a:camera prst="orthographicFront"/>
              <a:lightRig rig="soft" dir="t"/>
            </a:scene3d>
          </a:bodyPr>
          <a:lstStyle/>
          <a:p>
            <a:pPr>
              <a:defRPr/>
            </a:pPr>
            <a:r>
              <a:rPr lang="en-US" dirty="0" smtClean="0"/>
              <a:t>Honeywell Hiway Control Conversion</a:t>
            </a:r>
            <a:endParaRPr lang="en-US" dirty="0"/>
          </a:p>
        </p:txBody>
      </p:sp>
      <p:pic>
        <p:nvPicPr>
          <p:cNvPr id="3" name="Picture Placeholder 2"/>
          <p:cNvPicPr>
            <a:picLocks noGrp="1" noChangeAspect="1"/>
          </p:cNvPicPr>
          <p:nvPr>
            <p:ph type="pic" idx="1"/>
          </p:nvPr>
        </p:nvPicPr>
        <p:blipFill>
          <a:blip r:embed="rId2">
            <a:extLst/>
          </a:blip>
          <a:srcRect t="9418" b="9418"/>
          <a:stretch>
            <a:fillRect/>
          </a:stretch>
        </p:blipFill>
        <p:spPr/>
      </p:pic>
      <p:sp>
        <p:nvSpPr>
          <p:cNvPr id="39941"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1"/>
          <p:cNvSpPr>
            <a:spLocks noGrp="1"/>
          </p:cNvSpPr>
          <p:nvPr>
            <p:ph type="body" sz="half" idx="2"/>
          </p:nvPr>
        </p:nvSpPr>
        <p:spPr>
          <a:xfrm>
            <a:off x="76200" y="5443538"/>
            <a:ext cx="8991600" cy="500062"/>
          </a:xfrm>
          <a:solidFill>
            <a:schemeClr val="tx1"/>
          </a:solidFill>
        </p:spPr>
        <p:txBody>
          <a:bodyPr/>
          <a:lstStyle/>
          <a:p>
            <a:pPr marL="285750" marR="0" indent="-285750" algn="l">
              <a:buClr>
                <a:schemeClr val="bg1"/>
              </a:buClr>
              <a:buFont typeface="Arial" charset="0"/>
              <a:buChar char="•"/>
            </a:pPr>
            <a:r>
              <a:rPr lang="en-US" altLang="en-US" sz="1200" dirty="0" smtClean="0">
                <a:solidFill>
                  <a:schemeClr val="bg1"/>
                </a:solidFill>
              </a:rPr>
              <a:t>Quickly translate EB Files to Excel with worksheets created for each Point Type</a:t>
            </a:r>
          </a:p>
          <a:p>
            <a:pPr marL="285750" marR="0" indent="-285750" algn="l">
              <a:buClr>
                <a:schemeClr val="bg1"/>
              </a:buClr>
              <a:buFont typeface="Arial" charset="0"/>
              <a:buChar char="•"/>
            </a:pPr>
            <a:r>
              <a:rPr lang="en-US" altLang="en-US" sz="1200" dirty="0" smtClean="0">
                <a:solidFill>
                  <a:schemeClr val="bg1"/>
                </a:solidFill>
              </a:rPr>
              <a:t>Quickly generate new or update existing PKS Control Modules</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Control Conversion Workflow Activities</a:t>
            </a:r>
            <a:endParaRPr lang="en-US" dirty="0"/>
          </a:p>
        </p:txBody>
      </p:sp>
      <p:pic>
        <p:nvPicPr>
          <p:cNvPr id="5" name="Picture Placeholder 4"/>
          <p:cNvPicPr>
            <a:picLocks noGrp="1" noChangeAspect="1"/>
          </p:cNvPicPr>
          <p:nvPr>
            <p:ph type="pic" idx="1"/>
          </p:nvPr>
        </p:nvPicPr>
        <p:blipFill>
          <a:blip r:embed="rId2">
            <a:extLst/>
          </a:blip>
          <a:srcRect t="9418" b="9418"/>
          <a:stretch>
            <a:fillRect/>
          </a:stretch>
        </p:blipFill>
        <p:spPr/>
      </p:pic>
      <p:sp>
        <p:nvSpPr>
          <p:cNvPr id="40965"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half" idx="2"/>
          </p:nvPr>
        </p:nvSpPr>
        <p:spPr>
          <a:xfrm>
            <a:off x="76200" y="5235575"/>
            <a:ext cx="8991600" cy="881063"/>
          </a:xfrm>
          <a:solidFill>
            <a:schemeClr val="tx1"/>
          </a:solidFill>
        </p:spPr>
        <p:txBody>
          <a:bodyPr/>
          <a:lstStyle/>
          <a:p>
            <a:pPr marL="285750" marR="0" indent="-285750" algn="l" eaLnBrk="1" hangingPunct="1">
              <a:lnSpc>
                <a:spcPct val="90000"/>
              </a:lnSpc>
              <a:buClr>
                <a:schemeClr val="bg1"/>
              </a:buClr>
              <a:buFont typeface="Arial" charset="0"/>
              <a:buChar char="•"/>
            </a:pPr>
            <a:r>
              <a:rPr lang="en-US" sz="1200" smtClean="0">
                <a:solidFill>
                  <a:schemeClr val="bg1"/>
                </a:solidFill>
              </a:rPr>
              <a:t>Intended for Engineers and Organizations where Process Control Strategies are Driven by Agreed Standards</a:t>
            </a:r>
          </a:p>
          <a:p>
            <a:pPr marL="285750" marR="0" indent="-285750" algn="l" eaLnBrk="1" hangingPunct="1">
              <a:lnSpc>
                <a:spcPct val="90000"/>
              </a:lnSpc>
              <a:buClr>
                <a:schemeClr val="bg1"/>
              </a:buClr>
              <a:buFont typeface="Arial" charset="0"/>
              <a:buChar char="•"/>
            </a:pPr>
            <a:r>
              <a:rPr lang="en-US" sz="1200" smtClean="0">
                <a:solidFill>
                  <a:schemeClr val="bg1"/>
                </a:solidFill>
              </a:rPr>
              <a:t>Analyzes Process Control Strategy Configuration</a:t>
            </a:r>
          </a:p>
          <a:p>
            <a:pPr marL="285750" marR="0" indent="-285750" algn="l" eaLnBrk="1" hangingPunct="1">
              <a:lnSpc>
                <a:spcPct val="90000"/>
              </a:lnSpc>
              <a:buClr>
                <a:schemeClr val="bg1"/>
              </a:buClr>
              <a:buFont typeface="Arial" charset="0"/>
              <a:buChar char="•"/>
            </a:pPr>
            <a:r>
              <a:rPr lang="en-US" sz="1200" smtClean="0">
                <a:solidFill>
                  <a:schemeClr val="bg1"/>
                </a:solidFill>
              </a:rPr>
              <a:t>Reports Design Violations versus Best Practices</a:t>
            </a:r>
          </a:p>
          <a:p>
            <a:pPr marL="285750" marR="0" indent="-285750" algn="l" eaLnBrk="1" hangingPunct="1">
              <a:lnSpc>
                <a:spcPct val="90000"/>
              </a:lnSpc>
              <a:buClr>
                <a:schemeClr val="bg1"/>
              </a:buClr>
              <a:buFont typeface="Arial" charset="0"/>
              <a:buChar char="•"/>
            </a:pPr>
            <a:r>
              <a:rPr lang="en-US" sz="1200" smtClean="0">
                <a:solidFill>
                  <a:schemeClr val="bg1"/>
                </a:solidFill>
              </a:rPr>
              <a:t>Minimizes process startup issues typically found with newly developed control strategies.</a:t>
            </a:r>
          </a:p>
        </p:txBody>
      </p:sp>
      <p:sp>
        <p:nvSpPr>
          <p:cNvPr id="4" name="Title 3"/>
          <p:cNvSpPr>
            <a:spLocks noGrp="1"/>
          </p:cNvSpPr>
          <p:nvPr>
            <p:ph type="title"/>
          </p:nvPr>
        </p:nvSpPr>
        <p:spPr>
          <a:xfrm>
            <a:off x="228600" y="4657725"/>
            <a:ext cx="8075613" cy="561975"/>
          </a:xfrm>
        </p:spPr>
        <p:txBody>
          <a:bodyPr>
            <a:scene3d>
              <a:camera prst="orthographicFront"/>
              <a:lightRig rig="soft" dir="t"/>
            </a:scene3d>
          </a:bodyPr>
          <a:lstStyle/>
          <a:p>
            <a:pPr>
              <a:defRPr/>
            </a:pPr>
            <a:r>
              <a:rPr lang="en-US" dirty="0" smtClean="0"/>
              <a:t>PolicyCop</a:t>
            </a:r>
            <a:endParaRPr lang="en-US" dirty="0"/>
          </a:p>
        </p:txBody>
      </p:sp>
      <p:pic>
        <p:nvPicPr>
          <p:cNvPr id="3" name="Picture Placeholder 2"/>
          <p:cNvPicPr>
            <a:picLocks noGrp="1" noChangeAspect="1"/>
          </p:cNvPicPr>
          <p:nvPr>
            <p:ph type="pic" idx="1"/>
          </p:nvPr>
        </p:nvPicPr>
        <p:blipFill>
          <a:blip r:embed="rId2">
            <a:extLst/>
          </a:blip>
          <a:srcRect t="9418" b="9418"/>
          <a:stretch>
            <a:fillRect/>
          </a:stretch>
        </p:blipFill>
        <p:spPr/>
      </p:pic>
      <p:sp>
        <p:nvSpPr>
          <p:cNvPr id="41989"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sz="half" idx="2"/>
          </p:nvPr>
        </p:nvSpPr>
        <p:spPr>
          <a:xfrm>
            <a:off x="76200" y="5443538"/>
            <a:ext cx="8991600" cy="652462"/>
          </a:xfrm>
          <a:solidFill>
            <a:schemeClr val="tx1"/>
          </a:solidFill>
        </p:spPr>
        <p:txBody>
          <a:bodyPr/>
          <a:lstStyle/>
          <a:p>
            <a:pPr marL="285750" marR="0" indent="-285750" algn="l">
              <a:lnSpc>
                <a:spcPct val="80000"/>
              </a:lnSpc>
              <a:buClr>
                <a:schemeClr val="bg1"/>
              </a:buClr>
              <a:buFont typeface="Arial" charset="0"/>
              <a:buChar char="•"/>
            </a:pPr>
            <a:r>
              <a:rPr lang="en-US" altLang="en-US" sz="1200" smtClean="0">
                <a:solidFill>
                  <a:schemeClr val="bg1"/>
                </a:solidFill>
              </a:rPr>
              <a:t>Build/edit </a:t>
            </a:r>
            <a:r>
              <a:rPr lang="en-US" altLang="en-US" sz="1200" b="1" i="1" smtClean="0">
                <a:solidFill>
                  <a:schemeClr val="bg1"/>
                </a:solidFill>
              </a:rPr>
              <a:t>your own rules</a:t>
            </a:r>
            <a:r>
              <a:rPr lang="en-US" altLang="en-US" sz="1200" smtClean="0">
                <a:solidFill>
                  <a:schemeClr val="bg1"/>
                </a:solidFill>
              </a:rPr>
              <a:t>. Validate through PolicyCop</a:t>
            </a:r>
          </a:p>
          <a:p>
            <a:pPr marL="285750" marR="0" indent="-285750" algn="l">
              <a:lnSpc>
                <a:spcPct val="80000"/>
              </a:lnSpc>
              <a:buClr>
                <a:schemeClr val="bg1"/>
              </a:buClr>
              <a:buFont typeface="Arial" charset="0"/>
              <a:buChar char="•"/>
            </a:pPr>
            <a:r>
              <a:rPr lang="en-US" altLang="en-US" sz="1200" smtClean="0">
                <a:solidFill>
                  <a:schemeClr val="bg1"/>
                </a:solidFill>
              </a:rPr>
              <a:t>Rich API allows unlimited analysis of your Configuration Asset for common rules.</a:t>
            </a:r>
          </a:p>
          <a:p>
            <a:pPr marL="285750" marR="0" indent="-285750" algn="l">
              <a:lnSpc>
                <a:spcPct val="80000"/>
              </a:lnSpc>
              <a:buClr>
                <a:schemeClr val="bg1"/>
              </a:buClr>
              <a:buFont typeface="Arial" charset="0"/>
              <a:buChar char="•"/>
            </a:pPr>
            <a:r>
              <a:rPr lang="en-US" altLang="en-US" sz="1200" smtClean="0">
                <a:solidFill>
                  <a:schemeClr val="bg1"/>
                </a:solidFill>
              </a:rPr>
              <a:t>May use Excel csv file to define standards such as EUDESC/KEYWORD values, etc.</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CA Rule Author</a:t>
            </a:r>
            <a:endParaRPr lang="en-US" dirty="0"/>
          </a:p>
        </p:txBody>
      </p:sp>
      <p:pic>
        <p:nvPicPr>
          <p:cNvPr id="5" name="Picture Placeholder 4"/>
          <p:cNvPicPr>
            <a:picLocks noGrp="1" noChangeAspect="1"/>
          </p:cNvPicPr>
          <p:nvPr>
            <p:ph type="pic" idx="1"/>
          </p:nvPr>
        </p:nvPicPr>
        <p:blipFill>
          <a:blip r:embed="rId2">
            <a:extLst/>
          </a:blip>
          <a:srcRect t="11838" b="11838"/>
          <a:stretch>
            <a:fillRect/>
          </a:stretch>
        </p:blipFill>
        <p:spPr/>
      </p:pic>
      <p:sp>
        <p:nvSpPr>
          <p:cNvPr id="43013"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1"/>
          <p:cNvSpPr>
            <a:spLocks noGrp="1"/>
          </p:cNvSpPr>
          <p:nvPr>
            <p:ph type="body" sz="half" idx="2"/>
          </p:nvPr>
        </p:nvSpPr>
        <p:spPr>
          <a:xfrm>
            <a:off x="76200" y="5443538"/>
            <a:ext cx="8991600" cy="347662"/>
          </a:xfrm>
          <a:solidFill>
            <a:schemeClr val="tx1"/>
          </a:solidFill>
        </p:spPr>
        <p:txBody>
          <a:bodyPr/>
          <a:lstStyle/>
          <a:p>
            <a:pPr marL="285750" marR="0" indent="-285750" algn="l">
              <a:buClr>
                <a:schemeClr val="bg1"/>
              </a:buClr>
              <a:buFont typeface="Arial" charset="0"/>
              <a:buChar char="•"/>
            </a:pPr>
            <a:r>
              <a:rPr lang="en-US" altLang="en-US" smtClean="0">
                <a:solidFill>
                  <a:schemeClr val="bg1"/>
                </a:solidFill>
              </a:rPr>
              <a:t>Track history for all tasks executed through a Control Conversion Workflow Activity</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History</a:t>
            </a:r>
            <a:endParaRPr lang="en-US" dirty="0"/>
          </a:p>
        </p:txBody>
      </p:sp>
      <p:pic>
        <p:nvPicPr>
          <p:cNvPr id="3" name="Picture Placeholder 2"/>
          <p:cNvPicPr>
            <a:picLocks noGrp="1" noChangeAspect="1"/>
          </p:cNvPicPr>
          <p:nvPr>
            <p:ph type="pic" idx="1"/>
          </p:nvPr>
        </p:nvPicPr>
        <p:blipFill>
          <a:blip r:embed="rId3">
            <a:extLst/>
          </a:blip>
          <a:srcRect t="9418" b="9418"/>
          <a:stretch>
            <a:fillRect/>
          </a:stretch>
        </p:blipFill>
        <p:spPr/>
      </p:pic>
      <p:sp>
        <p:nvSpPr>
          <p:cNvPr id="44037"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4"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pPr eaLnBrk="1" hangingPunct="1">
              <a:buFontTx/>
              <a:buChar char="•"/>
            </a:pPr>
            <a:r>
              <a:rPr lang="en-US" altLang="en-US" sz="2400" dirty="0" smtClean="0"/>
              <a:t>Control Architect Was Recently Deployed at a Large Gulf Coast Refinery</a:t>
            </a:r>
          </a:p>
          <a:p>
            <a:pPr lvl="1" eaLnBrk="1" hangingPunct="1">
              <a:buFont typeface="Wingdings" pitchFamily="2" charset="2"/>
              <a:buChar char="ü"/>
            </a:pPr>
            <a:r>
              <a:rPr lang="en-US" altLang="en-US" sz="2000" dirty="0" smtClean="0"/>
              <a:t>Provided Technical Assurance over Honeywell-Engineered DCS Modernization Projects. </a:t>
            </a:r>
          </a:p>
          <a:p>
            <a:pPr marL="1143000" lvl="2" eaLnBrk="1" hangingPunct="1">
              <a:buFont typeface="Wingdings" pitchFamily="2" charset="2"/>
              <a:buChar char="§"/>
            </a:pPr>
            <a:r>
              <a:rPr lang="en-US" altLang="en-US" sz="1400" dirty="0" smtClean="0"/>
              <a:t>Reduced Factory Acceptance Testing Time by over 50% </a:t>
            </a:r>
          </a:p>
          <a:p>
            <a:pPr marL="1143000" lvl="2" eaLnBrk="1" hangingPunct="1">
              <a:buFont typeface="Wingdings" pitchFamily="2" charset="2"/>
              <a:buChar char="§"/>
            </a:pPr>
            <a:r>
              <a:rPr lang="en-US" altLang="en-US" sz="1400" dirty="0" smtClean="0"/>
              <a:t>Increased Configuration Quality significantly reduced </a:t>
            </a:r>
            <a:r>
              <a:rPr lang="en-US" altLang="en-US" sz="1400" b="1" i="1" dirty="0" smtClean="0"/>
              <a:t>unplanned</a:t>
            </a:r>
            <a:r>
              <a:rPr lang="en-US" altLang="en-US" sz="1400" dirty="0" smtClean="0"/>
              <a:t> “Lost Hours”</a:t>
            </a:r>
          </a:p>
          <a:p>
            <a:pPr marL="1143000" lvl="2" eaLnBrk="1" hangingPunct="1">
              <a:buFont typeface="Wingdings" pitchFamily="2" charset="2"/>
              <a:buChar char="§"/>
            </a:pPr>
            <a:r>
              <a:rPr lang="en-US" altLang="en-US" sz="1400" dirty="0" smtClean="0"/>
              <a:t>Before Control Architect Configuration Quality was an unknown measurement</a:t>
            </a:r>
          </a:p>
          <a:p>
            <a:pPr lvl="1" eaLnBrk="1" hangingPunct="1">
              <a:buFont typeface="Wingdings" pitchFamily="2" charset="2"/>
              <a:buChar char="ü"/>
            </a:pPr>
            <a:r>
              <a:rPr lang="en-US" altLang="en-US" sz="2000" dirty="0" smtClean="0"/>
              <a:t>Following the first DCS Modernization Project Phase, the site actively uses Control Architect to:</a:t>
            </a:r>
          </a:p>
          <a:p>
            <a:pPr marL="1143000" lvl="2" eaLnBrk="1" hangingPunct="1">
              <a:buFont typeface="Wingdings" pitchFamily="2" charset="2"/>
              <a:buChar char="§"/>
            </a:pPr>
            <a:r>
              <a:rPr lang="en-US" altLang="en-US" sz="1400" dirty="0" smtClean="0"/>
              <a:t>Analyze PKS Experion based control strategies for existing Process units.</a:t>
            </a:r>
          </a:p>
          <a:p>
            <a:pPr marL="1143000" lvl="2" eaLnBrk="1" hangingPunct="1">
              <a:buFont typeface="Wingdings" pitchFamily="2" charset="2"/>
              <a:buChar char="§"/>
            </a:pPr>
            <a:r>
              <a:rPr lang="en-US" altLang="en-US" sz="1400" dirty="0" smtClean="0"/>
              <a:t>Manage configuration changes to site standards</a:t>
            </a:r>
          </a:p>
          <a:p>
            <a:pPr marL="1143000" lvl="2" eaLnBrk="1" hangingPunct="1">
              <a:buFont typeface="Wingdings" pitchFamily="2" charset="2"/>
              <a:buChar char="§"/>
            </a:pPr>
            <a:r>
              <a:rPr lang="en-US" altLang="en-US" sz="1400" dirty="0" smtClean="0"/>
              <a:t>Manage new configuration to minimize Peer</a:t>
            </a:r>
          </a:p>
          <a:p>
            <a:pPr marL="1143000" lvl="2" eaLnBrk="1" hangingPunct="1">
              <a:buFont typeface="Wingdings" pitchFamily="2" charset="2"/>
              <a:buChar char="§"/>
            </a:pPr>
            <a:r>
              <a:rPr lang="en-US" altLang="en-US" sz="1400" dirty="0" smtClean="0"/>
              <a:t>Query for hard to find defects</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Past Project History</a:t>
            </a:r>
            <a:endParaRPr lang="en-US" sz="4100" dirty="0"/>
          </a:p>
        </p:txBody>
      </p:sp>
      <p:sp>
        <p:nvSpPr>
          <p:cNvPr id="27652"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2"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481138"/>
            <a:ext cx="8229600" cy="4005262"/>
          </a:xfrm>
        </p:spPr>
        <p:txBody>
          <a:bodyPr>
            <a:normAutofit/>
          </a:bodyPr>
          <a:lstStyle/>
          <a:p>
            <a:pPr>
              <a:lnSpc>
                <a:spcPct val="80000"/>
              </a:lnSpc>
            </a:pPr>
            <a:r>
              <a:rPr lang="en-US" sz="1500" dirty="0" smtClean="0"/>
              <a:t>Configuration View</a:t>
            </a:r>
          </a:p>
          <a:p>
            <a:pPr lvl="1">
              <a:lnSpc>
                <a:spcPct val="80000"/>
              </a:lnSpc>
            </a:pPr>
            <a:r>
              <a:rPr lang="en-US" sz="1300" dirty="0" smtClean="0"/>
              <a:t>No need to have Honeywell PKS software installed. </a:t>
            </a:r>
          </a:p>
          <a:p>
            <a:pPr lvl="1">
              <a:lnSpc>
                <a:spcPct val="80000"/>
              </a:lnSpc>
            </a:pPr>
            <a:r>
              <a:rPr lang="en-US" sz="1300" dirty="0" smtClean="0"/>
              <a:t>View and analyze projects offline from anywhere.</a:t>
            </a:r>
          </a:p>
          <a:p>
            <a:pPr lvl="1">
              <a:lnSpc>
                <a:spcPct val="80000"/>
              </a:lnSpc>
            </a:pPr>
            <a:r>
              <a:rPr lang="en-US" sz="1300" dirty="0" smtClean="0"/>
              <a:t>Enhanced search functions make it easy to find and understand all relationships to CEE resident entities.</a:t>
            </a:r>
          </a:p>
          <a:p>
            <a:pPr lvl="1">
              <a:lnSpc>
                <a:spcPct val="80000"/>
              </a:lnSpc>
            </a:pPr>
            <a:r>
              <a:rPr lang="en-US" sz="1300" dirty="0" smtClean="0"/>
              <a:t>HMIWeb View’s ability to extract scripts assures execution of a complete graphics FAT or SAT.</a:t>
            </a:r>
          </a:p>
          <a:p>
            <a:pPr>
              <a:lnSpc>
                <a:spcPct val="80000"/>
              </a:lnSpc>
            </a:pPr>
            <a:r>
              <a:rPr lang="en-US" sz="1500" dirty="0" smtClean="0"/>
              <a:t>Policy Cop</a:t>
            </a:r>
          </a:p>
          <a:p>
            <a:pPr lvl="1">
              <a:lnSpc>
                <a:spcPct val="80000"/>
              </a:lnSpc>
            </a:pPr>
            <a:r>
              <a:rPr lang="en-US" sz="1300" dirty="0" smtClean="0"/>
              <a:t>Minimizes time required for project technical assurance by quickly and accurately identifying errors in configuration practice.</a:t>
            </a:r>
          </a:p>
          <a:p>
            <a:pPr lvl="1">
              <a:lnSpc>
                <a:spcPct val="80000"/>
              </a:lnSpc>
            </a:pPr>
            <a:r>
              <a:rPr lang="en-US" sz="1300" dirty="0" smtClean="0"/>
              <a:t>Aids in locating hard to find defects through its ability to define rules that fit patterns.</a:t>
            </a:r>
          </a:p>
          <a:p>
            <a:pPr lvl="1">
              <a:lnSpc>
                <a:spcPct val="80000"/>
              </a:lnSpc>
            </a:pPr>
            <a:r>
              <a:rPr lang="en-US" sz="1300" dirty="0" smtClean="0"/>
              <a:t>Results in higher quality projects by enforcing configuration consistency and standards.</a:t>
            </a:r>
          </a:p>
          <a:p>
            <a:pPr lvl="1">
              <a:lnSpc>
                <a:spcPct val="80000"/>
              </a:lnSpc>
            </a:pPr>
            <a:r>
              <a:rPr lang="en-US" sz="1300" dirty="0" smtClean="0"/>
              <a:t>Reduced risk during cutover by catching most errors during FAT / SAT but before commissioning / cutover.</a:t>
            </a:r>
          </a:p>
          <a:p>
            <a:pPr>
              <a:lnSpc>
                <a:spcPct val="80000"/>
              </a:lnSpc>
            </a:pPr>
            <a:r>
              <a:rPr lang="en-US" sz="1500" dirty="0" smtClean="0"/>
              <a:t>Control Conversion</a:t>
            </a:r>
          </a:p>
          <a:p>
            <a:pPr lvl="1">
              <a:lnSpc>
                <a:spcPct val="80000"/>
              </a:lnSpc>
            </a:pPr>
            <a:r>
              <a:rPr lang="en-US" sz="1300" dirty="0" smtClean="0"/>
              <a:t>Reduces migration project delays caused by “discovered” errors. What used to take weeks of effort can now be reduced to days.</a:t>
            </a:r>
          </a:p>
          <a:p>
            <a:pPr lvl="1">
              <a:lnSpc>
                <a:spcPct val="80000"/>
              </a:lnSpc>
            </a:pPr>
            <a:r>
              <a:rPr lang="en-US" sz="1300" dirty="0" smtClean="0"/>
              <a:t>Significantly Reduced FAT and Cutover by validating new Control strategy vs. the original.</a:t>
            </a:r>
          </a:p>
          <a:p>
            <a:pPr lvl="1">
              <a:lnSpc>
                <a:spcPct val="80000"/>
              </a:lnSpc>
            </a:pPr>
            <a:r>
              <a:rPr lang="en-US" sz="1300" dirty="0" smtClean="0"/>
              <a:t>Reduced Migration + Reduced Testing + Reduced Cutover = </a:t>
            </a:r>
            <a:r>
              <a:rPr lang="en-US" sz="1300" b="1" i="1" dirty="0" smtClean="0"/>
              <a:t>Reduced Cost</a:t>
            </a:r>
          </a:p>
          <a:p>
            <a:pPr algn="ctr" eaLnBrk="1" hangingPunct="1">
              <a:lnSpc>
                <a:spcPct val="80000"/>
              </a:lnSpc>
            </a:pPr>
            <a:endParaRPr lang="en-US" altLang="en-US" sz="1100" b="1" i="1" dirty="0" smtClean="0"/>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algn="ctr" eaLnBrk="1" fontAlgn="auto" hangingPunct="1">
              <a:spcAft>
                <a:spcPts val="0"/>
              </a:spcAft>
              <a:defRPr/>
            </a:pPr>
            <a:r>
              <a:rPr lang="en-US" sz="4100" dirty="0" smtClean="0">
                <a:solidFill>
                  <a:schemeClr val="tx1"/>
                </a:solidFill>
              </a:rPr>
              <a:t>Control Architect Brings Value</a:t>
            </a:r>
            <a:endParaRPr lang="en-US" sz="4100" dirty="0">
              <a:solidFill>
                <a:schemeClr val="tx1"/>
              </a:solidFill>
            </a:endParaRPr>
          </a:p>
        </p:txBody>
      </p:sp>
      <p:sp>
        <p:nvSpPr>
          <p:cNvPr id="28677"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2" tooltip="Email AST for more information regarding Control Architect"/>
              </a:rPr>
              <a:t>Would You Like to Learn More?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58">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58">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5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p:nvPr>
        </p:nvSpPr>
        <p:spPr bwMode="auto">
          <a:noFill/>
        </p:spPr>
        <p:txBody>
          <a:bodyPr/>
          <a:lstStyle/>
          <a:p>
            <a:r>
              <a:rPr lang="en-US" dirty="0" smtClean="0">
                <a:effectLst/>
              </a:rPr>
              <a:t>The DCS Application IP Lifecycle</a:t>
            </a:r>
          </a:p>
        </p:txBody>
      </p:sp>
      <p:sp>
        <p:nvSpPr>
          <p:cNvPr id="58373" name="Oval 5"/>
          <p:cNvSpPr>
            <a:spLocks noChangeArrowheads="1"/>
          </p:cNvSpPr>
          <p:nvPr/>
        </p:nvSpPr>
        <p:spPr bwMode="auto">
          <a:xfrm>
            <a:off x="7010400" y="609600"/>
            <a:ext cx="685800" cy="381000"/>
          </a:xfrm>
          <a:prstGeom prst="ellipse">
            <a:avLst/>
          </a:prstGeom>
          <a:solidFill>
            <a:srgbClr val="66FF33"/>
          </a:solidFill>
          <a:ln w="9525">
            <a:solidFill>
              <a:schemeClr val="tx1"/>
            </a:solidFill>
            <a:round/>
            <a:headEnd/>
            <a:tailEnd/>
          </a:ln>
          <a:effectLst/>
        </p:spPr>
        <p:txBody>
          <a:bodyPr wrap="none" anchor="ctr"/>
          <a:lstStyle/>
          <a:p>
            <a:pPr algn="ctr"/>
            <a:r>
              <a:rPr lang="en-US"/>
              <a:t>CA</a:t>
            </a:r>
          </a:p>
        </p:txBody>
      </p:sp>
      <p:sp>
        <p:nvSpPr>
          <p:cNvPr id="58374" name="Rectangle 6"/>
          <p:cNvSpPr>
            <a:spLocks noChangeArrowheads="1"/>
          </p:cNvSpPr>
          <p:nvPr/>
        </p:nvSpPr>
        <p:spPr bwMode="auto">
          <a:xfrm>
            <a:off x="1143000" y="1752600"/>
            <a:ext cx="1143000" cy="381000"/>
          </a:xfrm>
          <a:prstGeom prst="rect">
            <a:avLst/>
          </a:prstGeom>
          <a:solidFill>
            <a:srgbClr val="66FF33"/>
          </a:solidFill>
          <a:ln w="9525">
            <a:solidFill>
              <a:schemeClr val="tx1"/>
            </a:solidFill>
            <a:miter lim="800000"/>
            <a:headEnd/>
            <a:tailEnd/>
          </a:ln>
          <a:effectLst/>
        </p:spPr>
        <p:txBody>
          <a:bodyPr wrap="none" anchor="ctr"/>
          <a:lstStyle/>
          <a:p>
            <a:pPr algn="ctr"/>
            <a:r>
              <a:rPr lang="en-US"/>
              <a:t>Define</a:t>
            </a:r>
          </a:p>
        </p:txBody>
      </p:sp>
      <p:sp>
        <p:nvSpPr>
          <p:cNvPr id="58375" name="Rectangle 7"/>
          <p:cNvSpPr>
            <a:spLocks noChangeArrowheads="1"/>
          </p:cNvSpPr>
          <p:nvPr/>
        </p:nvSpPr>
        <p:spPr bwMode="auto">
          <a:xfrm>
            <a:off x="2438400" y="1752600"/>
            <a:ext cx="1143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a:t>Design</a:t>
            </a:r>
          </a:p>
        </p:txBody>
      </p:sp>
      <p:sp>
        <p:nvSpPr>
          <p:cNvPr id="58376" name="Rectangle 8"/>
          <p:cNvSpPr>
            <a:spLocks noChangeArrowheads="1"/>
          </p:cNvSpPr>
          <p:nvPr/>
        </p:nvSpPr>
        <p:spPr bwMode="auto">
          <a:xfrm>
            <a:off x="5486400" y="2895600"/>
            <a:ext cx="1143000" cy="381000"/>
          </a:xfrm>
          <a:prstGeom prst="rect">
            <a:avLst/>
          </a:prstGeom>
          <a:solidFill>
            <a:srgbClr val="66FF33"/>
          </a:solidFill>
          <a:ln w="9525">
            <a:solidFill>
              <a:schemeClr val="tx1"/>
            </a:solidFill>
            <a:miter lim="800000"/>
            <a:headEnd/>
            <a:tailEnd/>
          </a:ln>
          <a:effectLst/>
        </p:spPr>
        <p:txBody>
          <a:bodyPr wrap="none" anchor="ctr"/>
          <a:lstStyle/>
          <a:p>
            <a:pPr algn="ctr"/>
            <a:r>
              <a:rPr lang="en-US"/>
              <a:t>Test</a:t>
            </a:r>
          </a:p>
        </p:txBody>
      </p:sp>
      <p:sp>
        <p:nvSpPr>
          <p:cNvPr id="58377" name="Rectangle 9"/>
          <p:cNvSpPr>
            <a:spLocks noChangeArrowheads="1"/>
          </p:cNvSpPr>
          <p:nvPr/>
        </p:nvSpPr>
        <p:spPr bwMode="auto">
          <a:xfrm>
            <a:off x="4419600" y="2336800"/>
            <a:ext cx="13716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a:t>Implement</a:t>
            </a:r>
          </a:p>
        </p:txBody>
      </p:sp>
      <p:sp>
        <p:nvSpPr>
          <p:cNvPr id="58378" name="Rectangle 10"/>
          <p:cNvSpPr>
            <a:spLocks noChangeArrowheads="1"/>
          </p:cNvSpPr>
          <p:nvPr/>
        </p:nvSpPr>
        <p:spPr bwMode="auto">
          <a:xfrm>
            <a:off x="6781800" y="2895600"/>
            <a:ext cx="1524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a:t>Commission</a:t>
            </a:r>
          </a:p>
        </p:txBody>
      </p:sp>
      <p:sp>
        <p:nvSpPr>
          <p:cNvPr id="58379" name="Rectangle 11"/>
          <p:cNvSpPr>
            <a:spLocks noChangeArrowheads="1"/>
          </p:cNvSpPr>
          <p:nvPr/>
        </p:nvSpPr>
        <p:spPr bwMode="auto">
          <a:xfrm>
            <a:off x="3200400" y="2336800"/>
            <a:ext cx="1143000" cy="381000"/>
          </a:xfrm>
          <a:prstGeom prst="rect">
            <a:avLst/>
          </a:prstGeom>
          <a:solidFill>
            <a:srgbClr val="66FF33"/>
          </a:solidFill>
          <a:ln w="9525">
            <a:solidFill>
              <a:schemeClr val="tx1"/>
            </a:solidFill>
            <a:miter lim="800000"/>
            <a:headEnd/>
            <a:tailEnd/>
          </a:ln>
          <a:effectLst/>
        </p:spPr>
        <p:txBody>
          <a:bodyPr wrap="none" anchor="ctr"/>
          <a:lstStyle/>
          <a:p>
            <a:pPr algn="ctr"/>
            <a:r>
              <a:rPr lang="en-US"/>
              <a:t>Test</a:t>
            </a:r>
          </a:p>
        </p:txBody>
      </p:sp>
      <p:sp>
        <p:nvSpPr>
          <p:cNvPr id="58380" name="Rectangle 12"/>
          <p:cNvSpPr>
            <a:spLocks noChangeArrowheads="1"/>
          </p:cNvSpPr>
          <p:nvPr/>
        </p:nvSpPr>
        <p:spPr bwMode="auto">
          <a:xfrm>
            <a:off x="3733800" y="4419600"/>
            <a:ext cx="1143000" cy="381000"/>
          </a:xfrm>
          <a:prstGeom prst="rect">
            <a:avLst/>
          </a:prstGeom>
          <a:solidFill>
            <a:schemeClr val="hlink"/>
          </a:solidFill>
          <a:ln w="9525">
            <a:solidFill>
              <a:schemeClr val="tx1"/>
            </a:solidFill>
            <a:miter lim="800000"/>
            <a:headEnd/>
            <a:tailEnd/>
          </a:ln>
          <a:effectLst/>
        </p:spPr>
        <p:txBody>
          <a:bodyPr wrap="none" anchor="ctr"/>
          <a:lstStyle/>
          <a:p>
            <a:pPr algn="ctr"/>
            <a:r>
              <a:rPr lang="en-US" sz="1200"/>
              <a:t>Small Projects</a:t>
            </a:r>
          </a:p>
        </p:txBody>
      </p:sp>
      <p:sp>
        <p:nvSpPr>
          <p:cNvPr id="58381" name="Rectangle 13"/>
          <p:cNvSpPr>
            <a:spLocks noChangeArrowheads="1"/>
          </p:cNvSpPr>
          <p:nvPr/>
        </p:nvSpPr>
        <p:spPr bwMode="auto">
          <a:xfrm>
            <a:off x="4724400" y="3733800"/>
            <a:ext cx="1310858" cy="381000"/>
          </a:xfrm>
          <a:prstGeom prst="rect">
            <a:avLst/>
          </a:prstGeom>
          <a:solidFill>
            <a:schemeClr val="hlink"/>
          </a:solidFill>
          <a:ln w="9525">
            <a:solidFill>
              <a:schemeClr val="tx1"/>
            </a:solidFill>
            <a:miter lim="800000"/>
            <a:headEnd/>
            <a:tailEnd/>
          </a:ln>
          <a:effectLst/>
        </p:spPr>
        <p:txBody>
          <a:bodyPr wrap="none" anchor="ctr"/>
          <a:lstStyle/>
          <a:p>
            <a:pPr algn="ctr"/>
            <a:r>
              <a:rPr lang="en-US" sz="1200" dirty="0" smtClean="0"/>
              <a:t>Modify </a:t>
            </a:r>
            <a:r>
              <a:rPr lang="en-US" sz="1200" dirty="0"/>
              <a:t>Strategies</a:t>
            </a:r>
          </a:p>
          <a:p>
            <a:pPr algn="ctr"/>
            <a:r>
              <a:rPr lang="en-US" sz="1200" dirty="0"/>
              <a:t>(MOC)</a:t>
            </a:r>
          </a:p>
        </p:txBody>
      </p:sp>
      <p:sp>
        <p:nvSpPr>
          <p:cNvPr id="58382" name="Rectangle 14"/>
          <p:cNvSpPr>
            <a:spLocks noChangeArrowheads="1"/>
          </p:cNvSpPr>
          <p:nvPr/>
        </p:nvSpPr>
        <p:spPr bwMode="auto">
          <a:xfrm>
            <a:off x="2362200" y="5105400"/>
            <a:ext cx="1447800" cy="381000"/>
          </a:xfrm>
          <a:prstGeom prst="rect">
            <a:avLst/>
          </a:prstGeom>
          <a:solidFill>
            <a:schemeClr val="hlink"/>
          </a:solidFill>
          <a:ln w="9525">
            <a:solidFill>
              <a:schemeClr val="tx1"/>
            </a:solidFill>
            <a:miter lim="800000"/>
            <a:headEnd/>
            <a:tailEnd/>
          </a:ln>
          <a:effectLst/>
        </p:spPr>
        <p:txBody>
          <a:bodyPr wrap="none" anchor="ctr"/>
          <a:lstStyle/>
          <a:p>
            <a:pPr algn="ctr"/>
            <a:r>
              <a:rPr lang="en-US" sz="1200"/>
              <a:t>DCS Modernization</a:t>
            </a:r>
          </a:p>
        </p:txBody>
      </p:sp>
      <p:sp>
        <p:nvSpPr>
          <p:cNvPr id="58383" name="AutoShape 15"/>
          <p:cNvSpPr>
            <a:spLocks noChangeArrowheads="1"/>
          </p:cNvSpPr>
          <p:nvPr/>
        </p:nvSpPr>
        <p:spPr bwMode="auto">
          <a:xfrm>
            <a:off x="2171700" y="1879600"/>
            <a:ext cx="381000" cy="152400"/>
          </a:xfrm>
          <a:prstGeom prst="rightArrow">
            <a:avLst>
              <a:gd name="adj1" fmla="val 50000"/>
              <a:gd name="adj2" fmla="val 62500"/>
            </a:avLst>
          </a:prstGeom>
          <a:solidFill>
            <a:schemeClr val="bg2"/>
          </a:solidFill>
          <a:ln w="9525">
            <a:solidFill>
              <a:schemeClr val="tx1"/>
            </a:solidFill>
            <a:miter lim="800000"/>
            <a:headEnd/>
            <a:tailEnd/>
          </a:ln>
          <a:effectLst/>
        </p:spPr>
        <p:txBody>
          <a:bodyPr wrap="none" anchor="ctr"/>
          <a:lstStyle/>
          <a:p>
            <a:endParaRPr lang="en-US"/>
          </a:p>
        </p:txBody>
      </p:sp>
      <p:sp>
        <p:nvSpPr>
          <p:cNvPr id="58384" name="AutoShape 16"/>
          <p:cNvSpPr>
            <a:spLocks noChangeArrowheads="1"/>
          </p:cNvSpPr>
          <p:nvPr/>
        </p:nvSpPr>
        <p:spPr bwMode="auto">
          <a:xfrm>
            <a:off x="4191000" y="2451100"/>
            <a:ext cx="381000" cy="152400"/>
          </a:xfrm>
          <a:prstGeom prst="rightArrow">
            <a:avLst>
              <a:gd name="adj1" fmla="val 50000"/>
              <a:gd name="adj2" fmla="val 62500"/>
            </a:avLst>
          </a:prstGeom>
          <a:solidFill>
            <a:schemeClr val="bg2"/>
          </a:solidFill>
          <a:ln w="9525">
            <a:solidFill>
              <a:schemeClr val="tx1"/>
            </a:solidFill>
            <a:miter lim="800000"/>
            <a:headEnd/>
            <a:tailEnd/>
          </a:ln>
          <a:effectLst/>
        </p:spPr>
        <p:txBody>
          <a:bodyPr wrap="none" anchor="ctr"/>
          <a:lstStyle/>
          <a:p>
            <a:endParaRPr lang="en-US"/>
          </a:p>
        </p:txBody>
      </p:sp>
      <p:sp>
        <p:nvSpPr>
          <p:cNvPr id="58386" name="AutoShape 18"/>
          <p:cNvSpPr>
            <a:spLocks noChangeArrowheads="1"/>
          </p:cNvSpPr>
          <p:nvPr/>
        </p:nvSpPr>
        <p:spPr bwMode="auto">
          <a:xfrm rot="5688991">
            <a:off x="3454400" y="1955800"/>
            <a:ext cx="381000" cy="304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solidFill>
          <a:ln w="9525">
            <a:solidFill>
              <a:schemeClr val="tx1"/>
            </a:solidFill>
            <a:miter lim="800000"/>
            <a:headEnd/>
            <a:tailEnd/>
          </a:ln>
          <a:effectLst/>
        </p:spPr>
        <p:txBody>
          <a:bodyPr wrap="none" anchor="ctr"/>
          <a:lstStyle/>
          <a:p>
            <a:endParaRPr lang="en-US"/>
          </a:p>
        </p:txBody>
      </p:sp>
      <p:sp>
        <p:nvSpPr>
          <p:cNvPr id="58387" name="AutoShape 19"/>
          <p:cNvSpPr>
            <a:spLocks noChangeArrowheads="1"/>
          </p:cNvSpPr>
          <p:nvPr/>
        </p:nvSpPr>
        <p:spPr bwMode="auto">
          <a:xfrm>
            <a:off x="6527800" y="3009900"/>
            <a:ext cx="381000" cy="152400"/>
          </a:xfrm>
          <a:prstGeom prst="rightArrow">
            <a:avLst>
              <a:gd name="adj1" fmla="val 50000"/>
              <a:gd name="adj2" fmla="val 62500"/>
            </a:avLst>
          </a:prstGeom>
          <a:solidFill>
            <a:schemeClr val="bg2"/>
          </a:solidFill>
          <a:ln w="9525">
            <a:solidFill>
              <a:schemeClr val="tx1"/>
            </a:solidFill>
            <a:miter lim="800000"/>
            <a:headEnd/>
            <a:tailEnd/>
          </a:ln>
          <a:effectLst/>
        </p:spPr>
        <p:txBody>
          <a:bodyPr wrap="none" anchor="ctr"/>
          <a:lstStyle/>
          <a:p>
            <a:endParaRPr lang="en-US"/>
          </a:p>
        </p:txBody>
      </p:sp>
      <p:sp>
        <p:nvSpPr>
          <p:cNvPr id="58388" name="AutoShape 20"/>
          <p:cNvSpPr>
            <a:spLocks noChangeArrowheads="1"/>
          </p:cNvSpPr>
          <p:nvPr/>
        </p:nvSpPr>
        <p:spPr bwMode="auto">
          <a:xfrm rot="5688991">
            <a:off x="5676900" y="2514600"/>
            <a:ext cx="381000" cy="304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solidFill>
          <a:ln w="9525">
            <a:solidFill>
              <a:schemeClr val="tx1"/>
            </a:solidFill>
            <a:miter lim="800000"/>
            <a:headEnd/>
            <a:tailEnd/>
          </a:ln>
          <a:effectLst/>
        </p:spPr>
        <p:txBody>
          <a:bodyPr wrap="none" anchor="ctr"/>
          <a:lstStyle/>
          <a:p>
            <a:endParaRPr lang="en-US"/>
          </a:p>
        </p:txBody>
      </p:sp>
      <p:cxnSp>
        <p:nvCxnSpPr>
          <p:cNvPr id="58389" name="AutoShape 21"/>
          <p:cNvCxnSpPr>
            <a:cxnSpLocks noChangeShapeType="1"/>
            <a:stCxn id="58378" idx="2"/>
            <a:endCxn id="58381" idx="3"/>
          </p:cNvCxnSpPr>
          <p:nvPr/>
        </p:nvCxnSpPr>
        <p:spPr bwMode="auto">
          <a:xfrm rot="5400000">
            <a:off x="6465679" y="2846179"/>
            <a:ext cx="647700" cy="1508542"/>
          </a:xfrm>
          <a:prstGeom prst="bentConnector2">
            <a:avLst/>
          </a:prstGeom>
          <a:noFill/>
          <a:ln w="28575">
            <a:solidFill>
              <a:schemeClr val="tx1"/>
            </a:solidFill>
            <a:miter lim="800000"/>
            <a:headEnd/>
            <a:tailEnd type="triangle" w="med" len="med"/>
          </a:ln>
          <a:effectLst/>
        </p:spPr>
      </p:cxnSp>
      <p:cxnSp>
        <p:nvCxnSpPr>
          <p:cNvPr id="58390" name="AutoShape 22"/>
          <p:cNvCxnSpPr>
            <a:cxnSpLocks noChangeShapeType="1"/>
            <a:stCxn id="58381" idx="1"/>
            <a:endCxn id="58374" idx="2"/>
          </p:cNvCxnSpPr>
          <p:nvPr/>
        </p:nvCxnSpPr>
        <p:spPr bwMode="auto">
          <a:xfrm rot="10800000">
            <a:off x="1714500" y="2133600"/>
            <a:ext cx="3009900" cy="1790700"/>
          </a:xfrm>
          <a:prstGeom prst="bentConnector2">
            <a:avLst/>
          </a:prstGeom>
          <a:noFill/>
          <a:ln w="28575">
            <a:solidFill>
              <a:schemeClr val="tx1"/>
            </a:solidFill>
            <a:miter lim="800000"/>
            <a:headEnd/>
            <a:tailEnd type="triangle" w="med" len="med"/>
          </a:ln>
          <a:effectLst/>
        </p:spPr>
      </p:cxnSp>
      <p:cxnSp>
        <p:nvCxnSpPr>
          <p:cNvPr id="58391" name="AutoShape 23"/>
          <p:cNvCxnSpPr>
            <a:cxnSpLocks noChangeShapeType="1"/>
            <a:stCxn id="58378" idx="2"/>
            <a:endCxn id="58380" idx="3"/>
          </p:cNvCxnSpPr>
          <p:nvPr/>
        </p:nvCxnSpPr>
        <p:spPr bwMode="auto">
          <a:xfrm rot="5400000">
            <a:off x="5543550" y="2609850"/>
            <a:ext cx="1333500" cy="2667000"/>
          </a:xfrm>
          <a:prstGeom prst="bentConnector2">
            <a:avLst/>
          </a:prstGeom>
          <a:noFill/>
          <a:ln w="28575">
            <a:solidFill>
              <a:schemeClr val="tx1"/>
            </a:solidFill>
            <a:miter lim="800000"/>
            <a:headEnd/>
            <a:tailEnd type="triangle" w="med" len="med"/>
          </a:ln>
          <a:effectLst/>
        </p:spPr>
      </p:cxnSp>
      <p:cxnSp>
        <p:nvCxnSpPr>
          <p:cNvPr id="58392" name="AutoShape 24"/>
          <p:cNvCxnSpPr>
            <a:cxnSpLocks noChangeShapeType="1"/>
            <a:stCxn id="58380" idx="1"/>
            <a:endCxn id="58374" idx="2"/>
          </p:cNvCxnSpPr>
          <p:nvPr/>
        </p:nvCxnSpPr>
        <p:spPr bwMode="auto">
          <a:xfrm rot="10800000">
            <a:off x="1714500" y="2133600"/>
            <a:ext cx="2019300" cy="2476500"/>
          </a:xfrm>
          <a:prstGeom prst="bentConnector2">
            <a:avLst/>
          </a:prstGeom>
          <a:noFill/>
          <a:ln w="28575">
            <a:solidFill>
              <a:schemeClr val="tx1"/>
            </a:solidFill>
            <a:miter lim="800000"/>
            <a:headEnd/>
            <a:tailEnd type="triangle" w="med" len="med"/>
          </a:ln>
          <a:effectLst/>
        </p:spPr>
      </p:cxnSp>
      <p:cxnSp>
        <p:nvCxnSpPr>
          <p:cNvPr id="58393" name="AutoShape 25"/>
          <p:cNvCxnSpPr>
            <a:cxnSpLocks noChangeShapeType="1"/>
            <a:stCxn id="58378" idx="3"/>
            <a:endCxn id="58382" idx="3"/>
          </p:cNvCxnSpPr>
          <p:nvPr/>
        </p:nvCxnSpPr>
        <p:spPr bwMode="auto">
          <a:xfrm flipH="1">
            <a:off x="3810000" y="3086100"/>
            <a:ext cx="4495800" cy="2209800"/>
          </a:xfrm>
          <a:prstGeom prst="bentConnector3">
            <a:avLst>
              <a:gd name="adj1" fmla="val -5083"/>
            </a:avLst>
          </a:prstGeom>
          <a:noFill/>
          <a:ln w="28575">
            <a:solidFill>
              <a:schemeClr val="tx1"/>
            </a:solidFill>
            <a:miter lim="800000"/>
            <a:headEnd/>
            <a:tailEnd type="triangle" w="med" len="med"/>
          </a:ln>
          <a:effectLst/>
        </p:spPr>
      </p:cxnSp>
      <p:cxnSp>
        <p:nvCxnSpPr>
          <p:cNvPr id="58394" name="AutoShape 26"/>
          <p:cNvCxnSpPr>
            <a:cxnSpLocks noChangeShapeType="1"/>
            <a:stCxn id="58382" idx="1"/>
            <a:endCxn id="58374" idx="1"/>
          </p:cNvCxnSpPr>
          <p:nvPr/>
        </p:nvCxnSpPr>
        <p:spPr bwMode="auto">
          <a:xfrm rot="10800000">
            <a:off x="1143000" y="1943100"/>
            <a:ext cx="1219200" cy="3352800"/>
          </a:xfrm>
          <a:prstGeom prst="bentConnector3">
            <a:avLst>
              <a:gd name="adj1" fmla="val 118750"/>
            </a:avLst>
          </a:prstGeom>
          <a:noFill/>
          <a:ln w="28575">
            <a:solidFill>
              <a:schemeClr val="tx1"/>
            </a:solidFill>
            <a:miter lim="800000"/>
            <a:headEnd/>
            <a:tailEnd type="triangle" w="med" len="med"/>
          </a:ln>
          <a:effectLst/>
        </p:spPr>
      </p:cxnSp>
      <p:sp>
        <p:nvSpPr>
          <p:cNvPr id="4" name="Rounded Rectangular Callout 3"/>
          <p:cNvSpPr/>
          <p:nvPr/>
        </p:nvSpPr>
        <p:spPr>
          <a:xfrm>
            <a:off x="4953000" y="1295400"/>
            <a:ext cx="1574800" cy="612648"/>
          </a:xfrm>
          <a:prstGeom prst="wedgeRoundRectCallout">
            <a:avLst>
              <a:gd name="adj1" fmla="val -48483"/>
              <a:gd name="adj2" fmla="val -1009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Intellectual Property</a:t>
            </a:r>
            <a:endParaRPr lang="en-US" dirty="0"/>
          </a:p>
        </p:txBody>
      </p:sp>
    </p:spTree>
    <p:extLst>
      <p:ext uri="{BB962C8B-B14F-4D97-AF65-F5344CB8AC3E}">
        <p14:creationId xmlns:p14="http://schemas.microsoft.com/office/powerpoint/2010/main" val="2338479684"/>
      </p:ext>
    </p:extLst>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xit" presetSubtype="4" fill="hold" grpId="1" nodeType="afterEffect">
                                  <p:stCondLst>
                                    <p:cond delay="200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Tx/>
              <a:buChar char="•"/>
            </a:pPr>
            <a:r>
              <a:rPr lang="en-US" altLang="en-US" smtClean="0"/>
              <a:t>Introduction</a:t>
            </a:r>
          </a:p>
          <a:p>
            <a:pPr eaLnBrk="1" hangingPunct="1">
              <a:buFontTx/>
              <a:buChar char="•"/>
            </a:pPr>
            <a:r>
              <a:rPr lang="en-US" altLang="en-US" smtClean="0"/>
              <a:t>Tool Introduction - Control Architect</a:t>
            </a:r>
          </a:p>
          <a:p>
            <a:pPr eaLnBrk="1" hangingPunct="1">
              <a:buFontTx/>
              <a:buChar char="•"/>
            </a:pPr>
            <a:r>
              <a:rPr lang="en-US" altLang="en-US" smtClean="0"/>
              <a:t>Main Functions</a:t>
            </a:r>
          </a:p>
          <a:p>
            <a:pPr marL="742950" lvl="1" indent="-285750" eaLnBrk="1" hangingPunct="1">
              <a:buFont typeface="Wingdings" pitchFamily="2" charset="2"/>
              <a:buChar char="ü"/>
            </a:pPr>
            <a:r>
              <a:rPr lang="en-US" altLang="en-US" smtClean="0"/>
              <a:t>Configuration Views</a:t>
            </a:r>
          </a:p>
          <a:p>
            <a:pPr marL="742950" lvl="1" indent="-285750" eaLnBrk="1" hangingPunct="1">
              <a:buFont typeface="Wingdings" pitchFamily="2" charset="2"/>
              <a:buChar char="ü"/>
            </a:pPr>
            <a:r>
              <a:rPr lang="en-US" altLang="en-US" smtClean="0"/>
              <a:t>Policy Cop</a:t>
            </a:r>
          </a:p>
          <a:p>
            <a:pPr marL="742950" lvl="1" indent="-285750" eaLnBrk="1" hangingPunct="1">
              <a:buFont typeface="Wingdings" pitchFamily="2" charset="2"/>
              <a:buChar char="ü"/>
            </a:pPr>
            <a:r>
              <a:rPr lang="en-US" altLang="en-US" smtClean="0"/>
              <a:t>Control Conversion                                                  </a:t>
            </a:r>
          </a:p>
          <a:p>
            <a:pPr eaLnBrk="1" hangingPunct="1">
              <a:buFontTx/>
              <a:buChar char="•"/>
            </a:pPr>
            <a:r>
              <a:rPr lang="en-US" altLang="en-US" smtClean="0"/>
              <a:t>Project History</a:t>
            </a:r>
          </a:p>
          <a:p>
            <a:pPr eaLnBrk="1" hangingPunct="1">
              <a:buFontTx/>
              <a:buChar char="•"/>
            </a:pPr>
            <a:r>
              <a:rPr lang="en-US" altLang="en-US" smtClean="0"/>
              <a:t>Value</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Product Overview </a:t>
            </a:r>
            <a:endParaRPr lang="en-US" sz="4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type="body" idx="1"/>
          </p:nvPr>
        </p:nvSpPr>
        <p:spPr/>
        <p:txBody>
          <a:bodyPr/>
          <a:lstStyle/>
          <a:p>
            <a:pPr>
              <a:lnSpc>
                <a:spcPct val="80000"/>
              </a:lnSpc>
            </a:pPr>
            <a:r>
              <a:rPr lang="en-US" sz="1500" smtClean="0"/>
              <a:t>Reduced Project Man-hours to Develop and Test Application Strategies</a:t>
            </a:r>
          </a:p>
          <a:p>
            <a:pPr lvl="1">
              <a:lnSpc>
                <a:spcPct val="80000"/>
              </a:lnSpc>
            </a:pPr>
            <a:r>
              <a:rPr lang="en-US" sz="1300" smtClean="0"/>
              <a:t>Reduced FAT Time Total Man-Hours. </a:t>
            </a:r>
          </a:p>
          <a:p>
            <a:pPr lvl="1">
              <a:lnSpc>
                <a:spcPct val="80000"/>
              </a:lnSpc>
            </a:pPr>
            <a:r>
              <a:rPr lang="en-US" sz="1300" smtClean="0"/>
              <a:t>More Application Shortcomings uncovered before Database reaches Site.</a:t>
            </a:r>
          </a:p>
          <a:p>
            <a:pPr lvl="1">
              <a:lnSpc>
                <a:spcPct val="80000"/>
              </a:lnSpc>
            </a:pPr>
            <a:r>
              <a:rPr lang="en-US" sz="1300" smtClean="0"/>
              <a:t>All instances of a given application fault are identified simultaneously.</a:t>
            </a:r>
          </a:p>
          <a:p>
            <a:pPr lvl="1">
              <a:lnSpc>
                <a:spcPct val="80000"/>
              </a:lnSpc>
            </a:pPr>
            <a:endParaRPr lang="en-US" sz="1300" smtClean="0"/>
          </a:p>
          <a:p>
            <a:pPr>
              <a:lnSpc>
                <a:spcPct val="80000"/>
              </a:lnSpc>
            </a:pPr>
            <a:r>
              <a:rPr lang="en-US" sz="1500" smtClean="0"/>
              <a:t>Fewer Cutover &amp; Commissioning “Lost Man-Hours”</a:t>
            </a:r>
          </a:p>
          <a:p>
            <a:pPr lvl="1">
              <a:lnSpc>
                <a:spcPct val="80000"/>
              </a:lnSpc>
            </a:pPr>
            <a:r>
              <a:rPr lang="en-US" sz="1300" smtClean="0"/>
              <a:t>More application faults resolved at FAT.</a:t>
            </a:r>
          </a:p>
          <a:p>
            <a:pPr lvl="1">
              <a:lnSpc>
                <a:spcPct val="80000"/>
              </a:lnSpc>
            </a:pPr>
            <a:r>
              <a:rPr lang="en-US" sz="1300" smtClean="0"/>
              <a:t>Reduces “Active” Man-Hours spent fixing “surprises”</a:t>
            </a:r>
          </a:p>
          <a:p>
            <a:pPr lvl="1">
              <a:lnSpc>
                <a:spcPct val="80000"/>
              </a:lnSpc>
            </a:pPr>
            <a:r>
              <a:rPr lang="en-US" sz="1300" smtClean="0"/>
              <a:t>Reduces “Inactive” Man-Hours spent by resources waiting for a resolution.</a:t>
            </a:r>
          </a:p>
          <a:p>
            <a:pPr lvl="1">
              <a:lnSpc>
                <a:spcPct val="80000"/>
              </a:lnSpc>
            </a:pPr>
            <a:r>
              <a:rPr lang="en-US" sz="1300" smtClean="0"/>
              <a:t>Potentially saves start-up delays</a:t>
            </a:r>
          </a:p>
          <a:p>
            <a:pPr lvl="1">
              <a:lnSpc>
                <a:spcPct val="80000"/>
              </a:lnSpc>
            </a:pPr>
            <a:endParaRPr lang="en-US" sz="1300" smtClean="0"/>
          </a:p>
          <a:p>
            <a:pPr>
              <a:lnSpc>
                <a:spcPct val="80000"/>
              </a:lnSpc>
            </a:pPr>
            <a:r>
              <a:rPr lang="en-US" sz="1500" smtClean="0"/>
              <a:t>Run &amp; Maintain / Projects across DCS IP Lifecycle</a:t>
            </a:r>
          </a:p>
          <a:p>
            <a:pPr lvl="1">
              <a:lnSpc>
                <a:spcPct val="80000"/>
              </a:lnSpc>
            </a:pPr>
            <a:r>
              <a:rPr lang="en-US" sz="1300" smtClean="0"/>
              <a:t>Established Tools-Based Procedures Minimizes “Poor Practice Creep”</a:t>
            </a:r>
          </a:p>
          <a:p>
            <a:pPr lvl="1">
              <a:lnSpc>
                <a:spcPct val="80000"/>
              </a:lnSpc>
            </a:pPr>
            <a:r>
              <a:rPr lang="en-US" sz="1300" smtClean="0"/>
              <a:t>Fewer Application Variations Across Site.</a:t>
            </a:r>
          </a:p>
          <a:p>
            <a:pPr lvl="1">
              <a:lnSpc>
                <a:spcPct val="80000"/>
              </a:lnSpc>
            </a:pPr>
            <a:r>
              <a:rPr lang="en-US" sz="1300" smtClean="0"/>
              <a:t>Future Debottlenecking / Expansion Projects Executed More Smoothly.</a:t>
            </a:r>
          </a:p>
          <a:p>
            <a:pPr lvl="1">
              <a:lnSpc>
                <a:spcPct val="80000"/>
              </a:lnSpc>
            </a:pPr>
            <a:r>
              <a:rPr lang="en-US" sz="1300" smtClean="0"/>
              <a:t>The </a:t>
            </a:r>
            <a:r>
              <a:rPr lang="en-US" sz="1300" b="1" i="1" smtClean="0"/>
              <a:t>Next</a:t>
            </a:r>
            <a:r>
              <a:rPr lang="en-US" sz="1300" smtClean="0"/>
              <a:t> DCS Modernization: Incremental Man Hours are Saved. </a:t>
            </a:r>
            <a:endParaRPr lang="en-US" sz="1300" b="1" i="1" smtClean="0"/>
          </a:p>
          <a:p>
            <a:pPr algn="ctr" eaLnBrk="1" hangingPunct="1">
              <a:lnSpc>
                <a:spcPct val="80000"/>
              </a:lnSpc>
            </a:pPr>
            <a:endParaRPr lang="en-US" altLang="en-US" sz="1100" b="1" i="1" smtClean="0"/>
          </a:p>
        </p:txBody>
      </p:sp>
      <p:sp>
        <p:nvSpPr>
          <p:cNvPr id="56324"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2" tooltip="Email AST for more information regarding Control Architect"/>
              </a:rPr>
              <a:t>Would You Like to Learn More?</a:t>
            </a:r>
            <a:endParaRPr lang="en-US"/>
          </a:p>
        </p:txBody>
      </p:sp>
      <p:sp>
        <p:nvSpPr>
          <p:cNvPr id="56325" name="Rectangle 5"/>
          <p:cNvSpPr>
            <a:spLocks noGrp="1"/>
          </p:cNvSpPr>
          <p:nvPr>
            <p:ph type="title"/>
          </p:nvPr>
        </p:nvSpPr>
        <p:spPr bwMode="auto">
          <a:noFill/>
        </p:spPr>
        <p:txBody>
          <a:bodyPr/>
          <a:lstStyle/>
          <a:p>
            <a:r>
              <a:rPr lang="en-US" smtClean="0">
                <a:effectLst/>
              </a:rPr>
              <a:t>DCS IP Lifecycle: Reduced Cycle Time</a:t>
            </a:r>
          </a:p>
        </p:txBody>
      </p:sp>
    </p:spTree>
    <p:extLst>
      <p:ext uri="{BB962C8B-B14F-4D97-AF65-F5344CB8AC3E}">
        <p14:creationId xmlns:p14="http://schemas.microsoft.com/office/powerpoint/2010/main" val="42674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8">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8">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58">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58">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5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8" name="Rectangle 4"/>
          <p:cNvSpPr>
            <a:spLocks noGrp="1"/>
          </p:cNvSpPr>
          <p:nvPr>
            <p:ph type="ctrTitle"/>
          </p:nvPr>
        </p:nvSpPr>
        <p:spPr bwMode="auto">
          <a:noFill/>
        </p:spPr>
        <p:txBody>
          <a:bodyPr/>
          <a:lstStyle/>
          <a:p>
            <a:r>
              <a:rPr lang="en-US" smtClean="0">
                <a:effectLst/>
              </a:rPr>
              <a:t>EXTRA SLIDES</a:t>
            </a:r>
          </a:p>
        </p:txBody>
      </p:sp>
      <p:sp>
        <p:nvSpPr>
          <p:cNvPr id="57349" name="Rectangle 5"/>
          <p:cNvSpPr>
            <a:spLocks noGrp="1"/>
          </p:cNvSpPr>
          <p:nvPr>
            <p:ph type="subTitle" idx="1"/>
          </p:nvPr>
        </p:nvSpPr>
        <p:spPr/>
        <p:txBody>
          <a:bodyPr/>
          <a:lstStyle/>
          <a:p>
            <a:pPr marL="109538"/>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67" y="290313"/>
            <a:ext cx="7969783" cy="1106987"/>
          </a:xfrm>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Control Architect Functions</a:t>
            </a:r>
            <a:endParaRPr lang="en-US" sz="4100" dirty="0"/>
          </a:p>
        </p:txBody>
      </p:sp>
      <p:sp>
        <p:nvSpPr>
          <p:cNvPr id="3" name="Content Placeholder 2"/>
          <p:cNvSpPr>
            <a:spLocks noGrp="1"/>
          </p:cNvSpPr>
          <p:nvPr>
            <p:ph idx="1"/>
          </p:nvPr>
        </p:nvSpPr>
        <p:spPr/>
        <p:txBody>
          <a:bodyPr>
            <a:normAutofit/>
          </a:bodyPr>
          <a:lstStyle/>
          <a:p>
            <a:pPr marL="392113" lvl="1" indent="0" eaLnBrk="1" hangingPunct="1">
              <a:lnSpc>
                <a:spcPct val="90000"/>
              </a:lnSpc>
              <a:buFont typeface="Verdana" pitchFamily="34" charset="0"/>
              <a:buNone/>
            </a:pPr>
            <a:r>
              <a:rPr lang="en-US" sz="2400" b="1" dirty="0" smtClean="0">
                <a:effectLst>
                  <a:outerShdw blurRad="38100" dist="38100" dir="2700000" algn="tl">
                    <a:srgbClr val="C0C0C0"/>
                  </a:outerShdw>
                </a:effectLst>
              </a:rPr>
              <a:t>Configuration Views</a:t>
            </a:r>
            <a:r>
              <a:rPr lang="en-US" sz="2400" dirty="0" smtClean="0"/>
              <a:t>	</a:t>
            </a:r>
          </a:p>
          <a:p>
            <a:pPr marL="392113" lvl="1" indent="0" eaLnBrk="1" hangingPunct="1">
              <a:lnSpc>
                <a:spcPct val="90000"/>
              </a:lnSpc>
              <a:buFont typeface="Verdana" pitchFamily="34" charset="0"/>
              <a:buNone/>
            </a:pPr>
            <a:endParaRPr lang="en-US" sz="2000" dirty="0" smtClean="0"/>
          </a:p>
          <a:p>
            <a:pPr marL="392113" lvl="1" indent="0" eaLnBrk="1" hangingPunct="1">
              <a:lnSpc>
                <a:spcPct val="90000"/>
              </a:lnSpc>
              <a:buFontTx/>
              <a:buChar char="•"/>
            </a:pPr>
            <a:r>
              <a:rPr lang="en-US" sz="2000" dirty="0" smtClean="0"/>
              <a:t>Configuration Views are </a:t>
            </a:r>
            <a:r>
              <a:rPr lang="en-US" sz="2000" b="1" i="1" u="sng" dirty="0" smtClean="0"/>
              <a:t>Visual</a:t>
            </a:r>
            <a:r>
              <a:rPr lang="en-US" sz="2000" dirty="0" smtClean="0"/>
              <a:t>. </a:t>
            </a:r>
          </a:p>
          <a:p>
            <a:pPr marL="1143000" lvl="2" eaLnBrk="1" hangingPunct="1">
              <a:lnSpc>
                <a:spcPct val="90000"/>
              </a:lnSpc>
              <a:buClr>
                <a:schemeClr val="folHlink"/>
              </a:buClr>
              <a:buFont typeface="Wingdings" pitchFamily="2" charset="2"/>
              <a:buChar char="ü"/>
            </a:pPr>
            <a:r>
              <a:rPr lang="en-US" sz="1300" dirty="0" smtClean="0"/>
              <a:t>Understand Control Strategy Complexities </a:t>
            </a:r>
            <a:r>
              <a:rPr lang="en-US" sz="1300" b="1" i="1" dirty="0" smtClean="0"/>
              <a:t>at a Glance</a:t>
            </a:r>
          </a:p>
          <a:p>
            <a:pPr marL="1143000" lvl="2" eaLnBrk="1" hangingPunct="1">
              <a:lnSpc>
                <a:spcPct val="90000"/>
              </a:lnSpc>
              <a:buClr>
                <a:schemeClr val="folHlink"/>
              </a:buClr>
              <a:buFont typeface="Wingdings" pitchFamily="2" charset="2"/>
              <a:buChar char="ü"/>
            </a:pPr>
            <a:r>
              <a:rPr lang="en-US" sz="1300" b="1" i="1" dirty="0" smtClean="0"/>
              <a:t>Immediately Grasp</a:t>
            </a:r>
            <a:r>
              <a:rPr lang="en-US" sz="1300" dirty="0" smtClean="0"/>
              <a:t> relationships to other interconnecting strategies.</a:t>
            </a:r>
          </a:p>
          <a:p>
            <a:pPr marL="392113" lvl="1" indent="0" eaLnBrk="1" hangingPunct="1">
              <a:lnSpc>
                <a:spcPct val="90000"/>
              </a:lnSpc>
              <a:buFontTx/>
              <a:buChar char="•"/>
            </a:pPr>
            <a:r>
              <a:rPr lang="en-US" sz="2000" dirty="0" smtClean="0"/>
              <a:t>Configuration Views include</a:t>
            </a:r>
          </a:p>
          <a:p>
            <a:pPr marL="1143000" lvl="2" eaLnBrk="1" hangingPunct="1">
              <a:lnSpc>
                <a:spcPct val="90000"/>
              </a:lnSpc>
              <a:buClr>
                <a:schemeClr val="folHlink"/>
              </a:buClr>
              <a:buFont typeface="Wingdings" pitchFamily="2" charset="2"/>
              <a:buChar char="ü"/>
            </a:pPr>
            <a:r>
              <a:rPr lang="en-US" sz="1300" dirty="0" smtClean="0"/>
              <a:t>Control Graphs</a:t>
            </a:r>
          </a:p>
          <a:p>
            <a:pPr marL="1600200" lvl="3" eaLnBrk="1" hangingPunct="1">
              <a:lnSpc>
                <a:spcPct val="90000"/>
              </a:lnSpc>
              <a:buFont typeface="Arial" charset="0"/>
              <a:buChar char="•"/>
            </a:pPr>
            <a:r>
              <a:rPr lang="en-US" sz="1100" dirty="0" smtClean="0"/>
              <a:t>Easily Visualize multiple Control Modules, showing complex connection relationships and dependencies.</a:t>
            </a:r>
          </a:p>
          <a:p>
            <a:pPr marL="1143000" lvl="2" eaLnBrk="1" hangingPunct="1">
              <a:lnSpc>
                <a:spcPct val="90000"/>
              </a:lnSpc>
              <a:buClr>
                <a:schemeClr val="folHlink"/>
              </a:buClr>
              <a:buFont typeface="Wingdings" pitchFamily="2" charset="2"/>
              <a:buChar char="ü"/>
            </a:pPr>
            <a:r>
              <a:rPr lang="en-US" sz="1300" dirty="0" smtClean="0"/>
              <a:t>SCM Views</a:t>
            </a:r>
          </a:p>
          <a:p>
            <a:pPr marL="1600200" lvl="3" eaLnBrk="1" hangingPunct="1">
              <a:lnSpc>
                <a:spcPct val="90000"/>
              </a:lnSpc>
              <a:buFont typeface="Arial" charset="0"/>
              <a:buChar char="•"/>
            </a:pPr>
            <a:r>
              <a:rPr lang="en-US" sz="1100" dirty="0" smtClean="0"/>
              <a:t>Standard ChartView, typical for EPKS. </a:t>
            </a:r>
          </a:p>
          <a:p>
            <a:pPr marL="1600200" lvl="3" eaLnBrk="1" hangingPunct="1">
              <a:lnSpc>
                <a:spcPct val="90000"/>
              </a:lnSpc>
              <a:buFont typeface="Arial" charset="0"/>
              <a:buChar char="•"/>
            </a:pPr>
            <a:r>
              <a:rPr lang="en-US" sz="1100" dirty="0" smtClean="0"/>
              <a:t>Structured Language Equivalent (SLE) View: similar to Honeywell Control Language (CL). SLE View helps users better follow complex or very large SCM implementations.</a:t>
            </a:r>
          </a:p>
          <a:p>
            <a:pPr marL="392113" lvl="1" indent="0" eaLnBrk="1" hangingPunct="1">
              <a:lnSpc>
                <a:spcPct val="90000"/>
              </a:lnSpc>
            </a:pPr>
            <a:endParaRPr lang="en-US" sz="2000" dirty="0" smtClean="0"/>
          </a:p>
          <a:p>
            <a:pPr marL="392113" lvl="1" indent="0" eaLnBrk="1" hangingPunct="1">
              <a:lnSpc>
                <a:spcPct val="90000"/>
              </a:lnSpc>
            </a:pPr>
            <a:endParaRPr lang="en-US" sz="2000" dirty="0" smtClean="0"/>
          </a:p>
        </p:txBody>
      </p:sp>
      <p:sp>
        <p:nvSpPr>
          <p:cNvPr id="22531"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0867" y="290313"/>
            <a:ext cx="7969783" cy="1106987"/>
          </a:xfrm>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a:t>Control Architect Functions</a:t>
            </a:r>
          </a:p>
        </p:txBody>
      </p:sp>
      <p:sp>
        <p:nvSpPr>
          <p:cNvPr id="2" name="Content Placeholder 1"/>
          <p:cNvSpPr>
            <a:spLocks noGrp="1"/>
          </p:cNvSpPr>
          <p:nvPr>
            <p:ph idx="1"/>
          </p:nvPr>
        </p:nvSpPr>
        <p:spPr/>
        <p:txBody>
          <a:bodyPr>
            <a:normAutofit/>
          </a:bodyPr>
          <a:lstStyle/>
          <a:p>
            <a:pPr marL="109538" lvl="1" indent="0" eaLnBrk="1" hangingPunct="1">
              <a:spcBef>
                <a:spcPts val="400"/>
              </a:spcBef>
              <a:buSzPct val="68000"/>
              <a:buFont typeface="Verdana" pitchFamily="34" charset="0"/>
              <a:buNone/>
            </a:pPr>
            <a:r>
              <a:rPr lang="en-US" sz="2400" b="1" smtClean="0">
                <a:effectLst>
                  <a:outerShdw blurRad="38100" dist="38100" dir="2700000" algn="tl">
                    <a:srgbClr val="C0C0C0"/>
                  </a:outerShdw>
                </a:effectLst>
              </a:rPr>
              <a:t>Policy Cop:</a:t>
            </a:r>
          </a:p>
          <a:p>
            <a:pPr marL="109538" lvl="1" indent="0" eaLnBrk="1" hangingPunct="1">
              <a:spcBef>
                <a:spcPts val="400"/>
              </a:spcBef>
              <a:buSzPct val="68000"/>
              <a:buFont typeface="Verdana" pitchFamily="34" charset="0"/>
              <a:buNone/>
            </a:pPr>
            <a:endParaRPr lang="en-US" sz="2400" b="1" smtClean="0"/>
          </a:p>
          <a:p>
            <a:pPr marL="171450" indent="-171450" eaLnBrk="1" hangingPunct="1">
              <a:buFont typeface="Arial" charset="0"/>
              <a:buChar char="•"/>
            </a:pPr>
            <a:r>
              <a:rPr lang="en-US" sz="2000" smtClean="0"/>
              <a:t>Intended for Engineers and Organizations where Process Control Strategies are Driven by Agreed Standards</a:t>
            </a:r>
          </a:p>
          <a:p>
            <a:pPr marL="171450" indent="-171450" eaLnBrk="1" hangingPunct="1">
              <a:buFont typeface="Arial" charset="0"/>
              <a:buChar char="•"/>
            </a:pPr>
            <a:r>
              <a:rPr lang="en-US" sz="2000" smtClean="0"/>
              <a:t>Analyzes Process Control Strategy Configuration</a:t>
            </a:r>
          </a:p>
          <a:p>
            <a:pPr marL="171450" indent="-171450" eaLnBrk="1" hangingPunct="1">
              <a:buFont typeface="Arial" charset="0"/>
              <a:buChar char="•"/>
            </a:pPr>
            <a:r>
              <a:rPr lang="en-US" sz="2000" smtClean="0"/>
              <a:t>Reports Design Violations versus Best Practices</a:t>
            </a:r>
          </a:p>
          <a:p>
            <a:pPr marL="109538" lvl="1" indent="0" eaLnBrk="1" hangingPunct="1">
              <a:buFont typeface="Wingdings" pitchFamily="2" charset="2"/>
              <a:buChar char="ü"/>
            </a:pPr>
            <a:r>
              <a:rPr lang="en-US" sz="1800" smtClean="0"/>
              <a:t>Misuse of Function Blocks</a:t>
            </a:r>
          </a:p>
          <a:p>
            <a:pPr marL="109538" lvl="1" indent="0" eaLnBrk="1" hangingPunct="1">
              <a:buFont typeface="Wingdings" pitchFamily="2" charset="2"/>
              <a:buChar char="ü"/>
            </a:pPr>
            <a:r>
              <a:rPr lang="en-US" sz="1800" smtClean="0"/>
              <a:t>Range Scaling Issues</a:t>
            </a:r>
          </a:p>
          <a:p>
            <a:pPr marL="109538" lvl="1" indent="0" eaLnBrk="1" hangingPunct="1">
              <a:buFont typeface="Wingdings" pitchFamily="2" charset="2"/>
              <a:buChar char="ü"/>
            </a:pPr>
            <a:r>
              <a:rPr lang="en-US" sz="1800" smtClean="0"/>
              <a:t>Missing or Incorrectly Chosen Options</a:t>
            </a:r>
          </a:p>
          <a:p>
            <a:pPr marL="171450" indent="-171450" eaLnBrk="1" hangingPunct="1">
              <a:buFont typeface="Arial" charset="0"/>
              <a:buChar char="•"/>
            </a:pPr>
            <a:r>
              <a:rPr lang="en-US" sz="2000" smtClean="0"/>
              <a:t>Minimizes process startup issues typically found with newly developed control strategies.</a:t>
            </a:r>
          </a:p>
        </p:txBody>
      </p:sp>
      <p:sp>
        <p:nvSpPr>
          <p:cNvPr id="24581"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2" tooltip="Email AST for more information regarding Control Architect"/>
              </a:rPr>
              <a:t>Would You Like to Learn More?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31775" indent="-231775" eaLnBrk="1" hangingPunct="1">
              <a:buFont typeface="Wingdings 3" pitchFamily="18" charset="2"/>
              <a:buNone/>
            </a:pPr>
            <a:r>
              <a:rPr lang="en-US" sz="2400" b="1" smtClean="0">
                <a:effectLst>
                  <a:outerShdw blurRad="38100" dist="38100" dir="2700000" algn="tl">
                    <a:srgbClr val="C0C0C0"/>
                  </a:outerShdw>
                </a:effectLst>
                <a:ea typeface="Arial Unicode MS" pitchFamily="34" charset="-128"/>
                <a:cs typeface="Arial Unicode MS" pitchFamily="34" charset="-128"/>
              </a:rPr>
              <a:t>Control Conversion:</a:t>
            </a:r>
          </a:p>
          <a:p>
            <a:pPr marL="231775" indent="-231775" eaLnBrk="1" hangingPunct="1">
              <a:buFont typeface="Arial" charset="0"/>
              <a:buChar char="•"/>
            </a:pPr>
            <a:endParaRPr lang="en-US" sz="2000" b="1" smtClean="0">
              <a:ea typeface="Arial Unicode MS" pitchFamily="34" charset="-128"/>
              <a:cs typeface="Arial Unicode MS" pitchFamily="34" charset="-128"/>
            </a:endParaRPr>
          </a:p>
          <a:p>
            <a:pPr marL="231775" indent="-231775" eaLnBrk="1" hangingPunct="1">
              <a:buFont typeface="Arial" charset="0"/>
              <a:buChar char="•"/>
            </a:pPr>
            <a:r>
              <a:rPr lang="en-US" altLang="en-US" sz="2000" smtClean="0">
                <a:ea typeface="Arial Unicode MS" pitchFamily="34" charset="-128"/>
                <a:cs typeface="Arial Unicode MS" pitchFamily="34" charset="-128"/>
              </a:rPr>
              <a:t>The Control Conversion View</a:t>
            </a:r>
          </a:p>
          <a:p>
            <a:pPr marL="742950" lvl="1" indent="-285750" eaLnBrk="1" hangingPunct="1">
              <a:buFont typeface="Wingdings" pitchFamily="2" charset="2"/>
              <a:buChar char="ü"/>
            </a:pPr>
            <a:r>
              <a:rPr lang="en-US" altLang="en-US" sz="1800" smtClean="0">
                <a:ea typeface="Arial Unicode MS" pitchFamily="34" charset="-128"/>
                <a:cs typeface="Arial Unicode MS" pitchFamily="34" charset="-128"/>
              </a:rPr>
              <a:t>Hiway Regulatory Analysis and Graphing</a:t>
            </a:r>
          </a:p>
          <a:p>
            <a:pPr marL="742950" lvl="1" indent="-285750" eaLnBrk="1" hangingPunct="1">
              <a:buFont typeface="Wingdings" pitchFamily="2" charset="2"/>
              <a:buChar char="ü"/>
            </a:pPr>
            <a:r>
              <a:rPr lang="en-US" altLang="en-US" sz="1800" smtClean="0">
                <a:ea typeface="Arial Unicode MS" pitchFamily="34" charset="-128"/>
                <a:cs typeface="Arial Unicode MS" pitchFamily="34" charset="-128"/>
              </a:rPr>
              <a:t>Shows Hiway Box / AM / AMCL Complex Connections and Relationships.  </a:t>
            </a:r>
          </a:p>
          <a:p>
            <a:pPr marL="231775" indent="-231775" eaLnBrk="1" hangingPunct="1">
              <a:buFont typeface="Arial" charset="0"/>
              <a:buChar char="•"/>
            </a:pPr>
            <a:r>
              <a:rPr lang="en-US" sz="2000" smtClean="0">
                <a:ea typeface="Arial Unicode MS" pitchFamily="34" charset="-128"/>
                <a:cs typeface="Arial Unicode MS" pitchFamily="34" charset="-128"/>
              </a:rPr>
              <a:t>Migrates Honeywell Legacy Hiway Data Points to PKS Control Execution Environment (CEE) structures, based on rules.</a:t>
            </a:r>
          </a:p>
          <a:p>
            <a:pPr marL="231775" indent="-231775" eaLnBrk="1" hangingPunct="1">
              <a:buFont typeface="Arial" charset="0"/>
              <a:buChar char="•"/>
            </a:pPr>
            <a:r>
              <a:rPr lang="en-US" sz="2000" smtClean="0">
                <a:ea typeface="Arial Unicode MS" pitchFamily="34" charset="-128"/>
                <a:cs typeface="Arial Unicode MS" pitchFamily="34" charset="-128"/>
              </a:rPr>
              <a:t>Provides Building and Editing for PKS CEE, once converted.</a:t>
            </a:r>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a:t>Control Architect Functions</a:t>
            </a:r>
          </a:p>
        </p:txBody>
      </p:sp>
      <p:sp>
        <p:nvSpPr>
          <p:cNvPr id="25605" name="TextBox 3"/>
          <p:cNvSpPr txBox="1">
            <a:spLocks noChangeArrowheads="1"/>
          </p:cNvSpPr>
          <p:nvPr/>
        </p:nvSpPr>
        <p:spPr bwMode="auto">
          <a:xfrm>
            <a:off x="5181600" y="6019800"/>
            <a:ext cx="3549650" cy="366713"/>
          </a:xfrm>
          <a:prstGeom prst="rect">
            <a:avLst/>
          </a:prstGeom>
          <a:noFill/>
          <a:ln w="9525">
            <a:noFill/>
            <a:miter lim="800000"/>
            <a:headEnd/>
            <a:tailEnd/>
          </a:ln>
        </p:spPr>
        <p:txBody>
          <a:bodyPr wrap="none">
            <a:spAutoFit/>
          </a:bodyPr>
          <a:lstStyle/>
          <a:p>
            <a:r>
              <a:rPr lang="en-US"/>
              <a:t>* </a:t>
            </a:r>
            <a:r>
              <a:rPr lang="en-US">
                <a:hlinkClick r:id="rId3"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normAutofit/>
          </a:bodyPr>
          <a:lstStyle/>
          <a:p>
            <a:pPr marL="171450" indent="-171450" eaLnBrk="1" hangingPunct="1">
              <a:buFont typeface="Arial" charset="0"/>
              <a:buChar char="•"/>
            </a:pPr>
            <a:r>
              <a:rPr lang="en-US" smtClean="0"/>
              <a:t>Control Architect was developed by Automation Software Technology, Inc. (AST).</a:t>
            </a:r>
          </a:p>
          <a:p>
            <a:pPr marL="171450" indent="-171450" eaLnBrk="1" hangingPunct="1">
              <a:buFont typeface="Arial" charset="0"/>
              <a:buNone/>
            </a:pPr>
            <a:r>
              <a:rPr lang="en-US" smtClean="0"/>
              <a:t> </a:t>
            </a:r>
          </a:p>
          <a:p>
            <a:pPr marL="171450" indent="-171450" eaLnBrk="1" hangingPunct="1">
              <a:buFont typeface="Arial" charset="0"/>
              <a:buChar char="•"/>
            </a:pPr>
            <a:r>
              <a:rPr lang="en-US" smtClean="0"/>
              <a:t>AST has a 20 year history with Honeywell developing Engineering applications.  </a:t>
            </a:r>
          </a:p>
          <a:p>
            <a:pPr marL="171450" indent="-171450" eaLnBrk="1" hangingPunct="1">
              <a:buFont typeface="Arial" charset="0"/>
              <a:buChar char="•"/>
            </a:pPr>
            <a:endParaRPr lang="en-US" smtClean="0"/>
          </a:p>
          <a:p>
            <a:pPr marL="171450" indent="-171450" eaLnBrk="1" hangingPunct="1"/>
            <a:endParaRPr lang="en-US" smtClean="0"/>
          </a:p>
        </p:txBody>
      </p:sp>
      <p:sp>
        <p:nvSpPr>
          <p:cNvPr id="3" name="Title 2"/>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Introductions</a:t>
            </a:r>
            <a:endParaRPr lang="en-US" sz="4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3"/>
          <p:cNvSpPr>
            <a:spLocks noGrp="1"/>
          </p:cNvSpPr>
          <p:nvPr>
            <p:ph idx="1"/>
          </p:nvPr>
        </p:nvSpPr>
        <p:spPr>
          <a:xfrm>
            <a:off x="381000" y="1219200"/>
            <a:ext cx="8229600" cy="4876800"/>
          </a:xfrm>
        </p:spPr>
        <p:txBody>
          <a:bodyPr/>
          <a:lstStyle/>
          <a:p>
            <a:pPr eaLnBrk="1" hangingPunct="1">
              <a:buFontTx/>
              <a:buChar char="•"/>
            </a:pPr>
            <a:r>
              <a:rPr lang="en-US" altLang="en-US" sz="2400" dirty="0" smtClean="0">
                <a:latin typeface="Arial Unicode MS" pitchFamily="34" charset="-128"/>
                <a:ea typeface="Arial Unicode MS" pitchFamily="34" charset="-128"/>
                <a:cs typeface="Arial Unicode MS" pitchFamily="34" charset="-128"/>
              </a:rPr>
              <a:t>Control Architect was developed by Controls Engineers </a:t>
            </a:r>
            <a:r>
              <a:rPr lang="en-US" altLang="en-US" sz="2400" u="sng" dirty="0" smtClean="0">
                <a:latin typeface="Arial Unicode MS" pitchFamily="34" charset="-128"/>
                <a:ea typeface="Arial Unicode MS" pitchFamily="34" charset="-128"/>
                <a:cs typeface="Arial Unicode MS" pitchFamily="34" charset="-128"/>
              </a:rPr>
              <a:t>for</a:t>
            </a:r>
            <a:r>
              <a:rPr lang="en-US" altLang="en-US" sz="2400" dirty="0" smtClean="0">
                <a:latin typeface="Arial Unicode MS" pitchFamily="34" charset="-128"/>
                <a:ea typeface="Arial Unicode MS" pitchFamily="34" charset="-128"/>
                <a:cs typeface="Arial Unicode MS" pitchFamily="34" charset="-128"/>
              </a:rPr>
              <a:t> Controls Engineers.</a:t>
            </a:r>
          </a:p>
          <a:p>
            <a:pPr lvl="1" eaLnBrk="1" hangingPunct="1">
              <a:buFont typeface="Wingdings" pitchFamily="2" charset="2"/>
              <a:buChar char="ü"/>
            </a:pPr>
            <a:r>
              <a:rPr lang="en-US" altLang="en-US" sz="2000" dirty="0" smtClean="0">
                <a:latin typeface="Arial Unicode MS" pitchFamily="34" charset="-128"/>
                <a:ea typeface="Arial Unicode MS" pitchFamily="34" charset="-128"/>
                <a:cs typeface="Arial Unicode MS" pitchFamily="34" charset="-128"/>
              </a:rPr>
              <a:t>Control Architect Demonstrates “Proven &amp; Efficient Project Execution Styles”</a:t>
            </a:r>
          </a:p>
          <a:p>
            <a:pPr lvl="1" eaLnBrk="1" hangingPunct="1">
              <a:buFont typeface="Wingdings" pitchFamily="2" charset="2"/>
              <a:buChar char="ü"/>
            </a:pPr>
            <a:r>
              <a:rPr lang="en-US" altLang="en-US" sz="2000" dirty="0" smtClean="0">
                <a:latin typeface="Arial Unicode MS" pitchFamily="34" charset="-128"/>
                <a:ea typeface="Arial Unicode MS" pitchFamily="34" charset="-128"/>
                <a:cs typeface="Arial Unicode MS" pitchFamily="34" charset="-128"/>
              </a:rPr>
              <a:t>Control Architect is centered around proper Plant DCS Standardization. </a:t>
            </a:r>
          </a:p>
          <a:p>
            <a:pPr eaLnBrk="1" hangingPunct="1">
              <a:buFontTx/>
              <a:buChar char="•"/>
            </a:pPr>
            <a:r>
              <a:rPr lang="en-US" altLang="en-US" sz="2400" dirty="0" smtClean="0">
                <a:latin typeface="Arial Unicode MS" pitchFamily="34" charset="-128"/>
                <a:ea typeface="Arial Unicode MS" pitchFamily="34" charset="-128"/>
                <a:cs typeface="Arial Unicode MS" pitchFamily="34" charset="-128"/>
              </a:rPr>
              <a:t>Targets PKS Control Systems</a:t>
            </a:r>
          </a:p>
          <a:p>
            <a:pPr lvl="1" eaLnBrk="1" hangingPunct="1">
              <a:buFont typeface="Wingdings" pitchFamily="2" charset="2"/>
              <a:buChar char="ü"/>
            </a:pPr>
            <a:r>
              <a:rPr lang="en-US" altLang="en-US" sz="2000" dirty="0" smtClean="0">
                <a:latin typeface="Arial Unicode MS" pitchFamily="34" charset="-128"/>
                <a:ea typeface="Arial Unicode MS" pitchFamily="34" charset="-128"/>
                <a:cs typeface="Arial Unicode MS" pitchFamily="34" charset="-128"/>
              </a:rPr>
              <a:t>Minimizes Run &amp; Maintain Life-Cycle Costs</a:t>
            </a:r>
          </a:p>
          <a:p>
            <a:pPr lvl="1" eaLnBrk="1" hangingPunct="1">
              <a:buFont typeface="Wingdings" pitchFamily="2" charset="2"/>
              <a:buChar char="ü"/>
            </a:pPr>
            <a:r>
              <a:rPr lang="en-US" altLang="en-US" sz="2000" dirty="0" smtClean="0">
                <a:latin typeface="Arial Unicode MS" pitchFamily="34" charset="-128"/>
                <a:ea typeface="Arial Unicode MS" pitchFamily="34" charset="-128"/>
                <a:cs typeface="Arial Unicode MS" pitchFamily="34" charset="-128"/>
              </a:rPr>
              <a:t>Efficiently Manages New Projects including </a:t>
            </a:r>
          </a:p>
          <a:p>
            <a:pPr marL="1143000" lvl="2" eaLnBrk="1" hangingPunct="1"/>
            <a:r>
              <a:rPr lang="en-US" altLang="en-US" sz="1300" dirty="0" smtClean="0">
                <a:latin typeface="Arial Unicode MS" pitchFamily="34" charset="-128"/>
                <a:ea typeface="Arial Unicode MS" pitchFamily="34" charset="-128"/>
                <a:cs typeface="Arial Unicode MS" pitchFamily="34" charset="-128"/>
              </a:rPr>
              <a:t>DCS modernizations</a:t>
            </a:r>
          </a:p>
          <a:p>
            <a:pPr marL="1143000" lvl="2" eaLnBrk="1" hangingPunct="1"/>
            <a:r>
              <a:rPr lang="en-US" altLang="en-US" sz="1300" dirty="0" smtClean="0">
                <a:latin typeface="Arial Unicode MS" pitchFamily="34" charset="-128"/>
                <a:ea typeface="Arial Unicode MS" pitchFamily="34" charset="-128"/>
                <a:cs typeface="Arial Unicode MS" pitchFamily="34" charset="-128"/>
              </a:rPr>
              <a:t>Legacy Honeywell Hiway Migrations</a:t>
            </a:r>
          </a:p>
          <a:p>
            <a:pPr lvl="1" eaLnBrk="1" hangingPunct="1"/>
            <a:endParaRPr lang="en-US" altLang="en-US" dirty="0" smtClean="0"/>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4100" dirty="0" smtClean="0"/>
              <a:t>Tool Introduction </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noFill/>
        </p:spPr>
        <p:txBody>
          <a:bodyPr/>
          <a:lstStyle/>
          <a:p>
            <a:r>
              <a:rPr lang="en-US" smtClean="0">
                <a:effectLst/>
              </a:rPr>
              <a:t>Control Architect – Main Functions</a:t>
            </a:r>
          </a:p>
        </p:txBody>
      </p:sp>
      <p:sp>
        <p:nvSpPr>
          <p:cNvPr id="59395" name="Rectangle 3"/>
          <p:cNvSpPr>
            <a:spLocks noGrp="1"/>
          </p:cNvSpPr>
          <p:nvPr>
            <p:ph type="body" idx="1"/>
          </p:nvPr>
        </p:nvSpPr>
        <p:spPr/>
        <p:txBody>
          <a:bodyPr/>
          <a:lstStyle/>
          <a:p>
            <a:pPr>
              <a:buFontTx/>
              <a:buChar char="•"/>
            </a:pPr>
            <a:r>
              <a:rPr lang="en-US" sz="2000" smtClean="0"/>
              <a:t>Analyzing Your Control Strategies</a:t>
            </a:r>
          </a:p>
          <a:p>
            <a:pPr lvl="1">
              <a:buFont typeface="Wingdings" pitchFamily="2" charset="2"/>
              <a:buChar char="ü"/>
            </a:pPr>
            <a:r>
              <a:rPr lang="en-US" sz="1600" smtClean="0"/>
              <a:t>PKS Control Strategy Views</a:t>
            </a:r>
          </a:p>
          <a:p>
            <a:pPr lvl="1">
              <a:buFont typeface="Wingdings" pitchFamily="2" charset="2"/>
              <a:buChar char="ü"/>
            </a:pPr>
            <a:r>
              <a:rPr lang="en-US" sz="1600" smtClean="0"/>
              <a:t>PKS Control Strategy Overview Graph</a:t>
            </a:r>
          </a:p>
          <a:p>
            <a:pPr lvl="1">
              <a:buFont typeface="Wingdings" pitchFamily="2" charset="2"/>
              <a:buChar char="ü"/>
            </a:pPr>
            <a:r>
              <a:rPr lang="en-US" sz="1600" smtClean="0"/>
              <a:t>CEE-CEE Peer Analysis</a:t>
            </a:r>
          </a:p>
          <a:p>
            <a:pPr lvl="1">
              <a:buFont typeface="Wingdings" pitchFamily="2" charset="2"/>
              <a:buChar char="ü"/>
            </a:pPr>
            <a:r>
              <a:rPr lang="en-US" sz="1600" smtClean="0"/>
              <a:t>ICG Peer Analysis</a:t>
            </a:r>
          </a:p>
          <a:p>
            <a:pPr>
              <a:buFontTx/>
              <a:buChar char="•"/>
            </a:pPr>
            <a:r>
              <a:rPr lang="en-US" sz="2000" smtClean="0"/>
              <a:t>Converting Your Control Strategies</a:t>
            </a:r>
          </a:p>
          <a:p>
            <a:pPr lvl="1">
              <a:buFont typeface="Wingdings" pitchFamily="2" charset="2"/>
              <a:buChar char="ü"/>
            </a:pPr>
            <a:r>
              <a:rPr lang="en-US" sz="1600" smtClean="0"/>
              <a:t>Control Conversion Templates</a:t>
            </a:r>
          </a:p>
          <a:p>
            <a:pPr lvl="1">
              <a:buFont typeface="Wingdings" pitchFamily="2" charset="2"/>
              <a:buChar char="ü"/>
            </a:pPr>
            <a:r>
              <a:rPr lang="en-US" sz="1600" smtClean="0"/>
              <a:t>Honeywell Hiway Regulatory Analysis</a:t>
            </a:r>
          </a:p>
          <a:p>
            <a:pPr lvl="1">
              <a:buFont typeface="Wingdings" pitchFamily="2" charset="2"/>
              <a:buChar char="ü"/>
            </a:pPr>
            <a:r>
              <a:rPr lang="en-US" sz="1600" smtClean="0"/>
              <a:t>Honeywell Hiway Control Conversion</a:t>
            </a:r>
          </a:p>
          <a:p>
            <a:pPr lvl="1">
              <a:buFont typeface="Wingdings" pitchFamily="2" charset="2"/>
              <a:buChar char="ü"/>
            </a:pPr>
            <a:r>
              <a:rPr lang="en-US" sz="1600" smtClean="0"/>
              <a:t>Control Conversion Workflow Activities</a:t>
            </a:r>
          </a:p>
          <a:p>
            <a:pPr>
              <a:buFontTx/>
              <a:buChar char="•"/>
            </a:pPr>
            <a:r>
              <a:rPr lang="en-US" sz="2000" smtClean="0"/>
              <a:t>Technical Assurance for Your Control Strategies</a:t>
            </a:r>
          </a:p>
          <a:p>
            <a:pPr lvl="1">
              <a:buFont typeface="Wingdings" pitchFamily="2" charset="2"/>
              <a:buChar char="ü"/>
            </a:pPr>
            <a:r>
              <a:rPr lang="en-US" sz="1600" smtClean="0"/>
              <a:t>PolicyCop</a:t>
            </a:r>
          </a:p>
          <a:p>
            <a:pPr lvl="1">
              <a:buFont typeface="Wingdings" pitchFamily="2" charset="2"/>
              <a:buChar char="ü"/>
            </a:pPr>
            <a:r>
              <a:rPr lang="en-US" sz="1600" smtClean="0"/>
              <a:t>CA Rule Author</a:t>
            </a:r>
          </a:p>
          <a:p>
            <a:pPr>
              <a:buFontTx/>
              <a:buChar char="•"/>
            </a:pPr>
            <a:r>
              <a:rPr lang="en-US" sz="2000" smtClean="0"/>
              <a:t>Tracking Configuration Tasks - History</a:t>
            </a:r>
          </a:p>
          <a:p>
            <a:pPr>
              <a:lnSpc>
                <a:spcPct val="80000"/>
              </a:lnSpc>
            </a:pPr>
            <a:endParaRPr lang="en-US" sz="2000" smtClean="0"/>
          </a:p>
          <a:p>
            <a:pPr>
              <a:lnSpc>
                <a:spcPct val="80000"/>
              </a:lnSpc>
            </a:pPr>
            <a:endParaRPr lang="en-US"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half" idx="2"/>
          </p:nvPr>
        </p:nvSpPr>
        <p:spPr>
          <a:xfrm>
            <a:off x="0" y="5181600"/>
            <a:ext cx="9144000" cy="914400"/>
          </a:xfrm>
          <a:solidFill>
            <a:schemeClr val="tx1"/>
          </a:solidFill>
        </p:spPr>
        <p:txBody>
          <a:bodyPr/>
          <a:lstStyle/>
          <a:p>
            <a:pPr marL="166688" marR="0" indent="-166688" algn="l">
              <a:buClr>
                <a:schemeClr val="bg1"/>
              </a:buClr>
              <a:buFont typeface="Arial" charset="0"/>
              <a:buChar char="•"/>
            </a:pPr>
            <a:r>
              <a:rPr lang="en-US" altLang="en-US" sz="1200" dirty="0" smtClean="0">
                <a:solidFill>
                  <a:schemeClr val="bg1"/>
                </a:solidFill>
              </a:rPr>
              <a:t>View Projects Offline from </a:t>
            </a:r>
            <a:r>
              <a:rPr lang="en-US" altLang="en-US" sz="1200" b="1" i="1" dirty="0" smtClean="0">
                <a:solidFill>
                  <a:schemeClr val="bg1"/>
                </a:solidFill>
              </a:rPr>
              <a:t>ANYWHERE.</a:t>
            </a:r>
            <a:r>
              <a:rPr lang="en-US" altLang="en-US" sz="1200" dirty="0" smtClean="0">
                <a:solidFill>
                  <a:schemeClr val="bg1"/>
                </a:solidFill>
              </a:rPr>
              <a:t> No need to install Honeywell software</a:t>
            </a:r>
          </a:p>
          <a:p>
            <a:pPr marL="166688" marR="0" indent="-166688" algn="l">
              <a:buClr>
                <a:schemeClr val="bg1"/>
              </a:buClr>
              <a:buFont typeface="Arial" charset="0"/>
              <a:buChar char="•"/>
            </a:pPr>
            <a:r>
              <a:rPr lang="en-US" altLang="en-US" sz="1200" dirty="0" smtClean="0">
                <a:solidFill>
                  <a:schemeClr val="bg1"/>
                </a:solidFill>
              </a:rPr>
              <a:t>Enhanced Search  &amp; Filtering</a:t>
            </a:r>
          </a:p>
          <a:p>
            <a:pPr marL="166688" marR="0" indent="-166688" algn="l">
              <a:buClr>
                <a:schemeClr val="bg1"/>
              </a:buClr>
              <a:buFont typeface="Arial" charset="0"/>
              <a:buChar char="•"/>
            </a:pPr>
            <a:r>
              <a:rPr lang="en-US" altLang="en-US" sz="1200" dirty="0" smtClean="0">
                <a:solidFill>
                  <a:schemeClr val="bg1"/>
                </a:solidFill>
              </a:rPr>
              <a:t>Integrate entity references from HMIWeb graphics shapes and script</a:t>
            </a:r>
          </a:p>
          <a:p>
            <a:pPr marL="166688" marR="0" indent="-166688" algn="l">
              <a:buClr>
                <a:schemeClr val="bg1"/>
              </a:buClr>
              <a:buFont typeface="Arial" charset="0"/>
              <a:buChar char="•"/>
            </a:pPr>
            <a:r>
              <a:rPr lang="en-US" altLang="en-US" sz="1200" dirty="0" smtClean="0">
                <a:solidFill>
                  <a:schemeClr val="bg1"/>
                </a:solidFill>
              </a:rPr>
              <a:t>SCM# view provides enhanced search and visual structures</a:t>
            </a:r>
          </a:p>
        </p:txBody>
      </p:sp>
      <p:sp>
        <p:nvSpPr>
          <p:cNvPr id="4" name="Title 3"/>
          <p:cNvSpPr>
            <a:spLocks noGrp="1"/>
          </p:cNvSpPr>
          <p:nvPr>
            <p:ph type="title"/>
          </p:nvPr>
        </p:nvSpPr>
        <p:spPr>
          <a:xfrm>
            <a:off x="228600" y="4657725"/>
            <a:ext cx="8075613" cy="561975"/>
          </a:xfrm>
        </p:spPr>
        <p:txBody>
          <a:bodyPr>
            <a:scene3d>
              <a:camera prst="orthographicFront"/>
              <a:lightRig rig="soft" dir="t"/>
            </a:scene3d>
          </a:bodyPr>
          <a:lstStyle/>
          <a:p>
            <a:pPr>
              <a:defRPr/>
            </a:pPr>
            <a:r>
              <a:rPr lang="en-US" dirty="0" smtClean="0"/>
              <a:t>PKS Control Strategy Views</a:t>
            </a:r>
            <a:endParaRPr lang="en-US" dirty="0"/>
          </a:p>
        </p:txBody>
      </p:sp>
      <p:pic>
        <p:nvPicPr>
          <p:cNvPr id="6" name="Picture Placeholder 5"/>
          <p:cNvPicPr>
            <a:picLocks noGrp="1" noChangeAspect="1"/>
          </p:cNvPicPr>
          <p:nvPr>
            <p:ph type="pic" idx="1"/>
          </p:nvPr>
        </p:nvPicPr>
        <p:blipFill>
          <a:blip r:embed="rId3">
            <a:extLst/>
          </a:blip>
          <a:srcRect t="10361" b="10361"/>
          <a:stretch>
            <a:fillRect/>
          </a:stretch>
        </p:blipFill>
        <p:spPr/>
      </p:pic>
      <p:sp>
        <p:nvSpPr>
          <p:cNvPr id="29701"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4"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1"/>
          <p:cNvSpPr>
            <a:spLocks noGrp="1"/>
          </p:cNvSpPr>
          <p:nvPr>
            <p:ph type="body" sz="half" idx="2"/>
          </p:nvPr>
        </p:nvSpPr>
        <p:spPr>
          <a:xfrm>
            <a:off x="0" y="5443538"/>
            <a:ext cx="9144000" cy="500062"/>
          </a:xfrm>
          <a:solidFill>
            <a:schemeClr val="tx1"/>
          </a:solidFill>
        </p:spPr>
        <p:txBody>
          <a:bodyPr/>
          <a:lstStyle/>
          <a:p>
            <a:pPr marL="285750" marR="0" indent="-285750" algn="l">
              <a:buClr>
                <a:schemeClr val="bg1"/>
              </a:buClr>
              <a:buFont typeface="Arial" charset="0"/>
              <a:buChar char="•"/>
            </a:pPr>
            <a:r>
              <a:rPr lang="en-US" altLang="en-US" sz="1200" smtClean="0">
                <a:solidFill>
                  <a:schemeClr val="bg1"/>
                </a:solidFill>
              </a:rPr>
              <a:t>View Control module dependencies and relationships</a:t>
            </a:r>
          </a:p>
          <a:p>
            <a:pPr marL="285750" marR="0" indent="-285750" algn="l">
              <a:buClr>
                <a:schemeClr val="bg1"/>
              </a:buClr>
              <a:buFont typeface="Arial" charset="0"/>
              <a:buChar char="•"/>
            </a:pPr>
            <a:r>
              <a:rPr lang="en-US" altLang="en-US" sz="1200" smtClean="0">
                <a:solidFill>
                  <a:schemeClr val="bg1"/>
                </a:solidFill>
              </a:rPr>
              <a:t>Provides clear visual analysis of Control Strategy complexity</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PKS Control Strategy Overview Graph</a:t>
            </a:r>
            <a:endParaRPr lang="en-US" dirty="0"/>
          </a:p>
        </p:txBody>
      </p:sp>
      <p:pic>
        <p:nvPicPr>
          <p:cNvPr id="3" name="Picture Placeholder 2"/>
          <p:cNvPicPr>
            <a:picLocks noGrp="1" noChangeAspect="1"/>
          </p:cNvPicPr>
          <p:nvPr>
            <p:ph type="pic" idx="1"/>
          </p:nvPr>
        </p:nvPicPr>
        <p:blipFill>
          <a:blip r:embed="rId3">
            <a:extLst/>
          </a:blip>
          <a:srcRect t="9418" b="9418"/>
          <a:stretch>
            <a:fillRect/>
          </a:stretch>
        </p:blipFill>
        <p:spPr/>
      </p:pic>
      <p:sp>
        <p:nvSpPr>
          <p:cNvPr id="31749"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4"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half" idx="2"/>
          </p:nvPr>
        </p:nvSpPr>
        <p:spPr>
          <a:xfrm>
            <a:off x="0" y="5443538"/>
            <a:ext cx="9144000" cy="576262"/>
          </a:xfrm>
          <a:solidFill>
            <a:schemeClr val="tx1"/>
          </a:solidFill>
        </p:spPr>
        <p:txBody>
          <a:bodyPr/>
          <a:lstStyle/>
          <a:p>
            <a:pPr marL="285750" marR="0" indent="-285750" algn="l">
              <a:buClr>
                <a:schemeClr val="bg1"/>
              </a:buClr>
              <a:buFont typeface="Arial" charset="0"/>
              <a:buChar char="•"/>
            </a:pPr>
            <a:r>
              <a:rPr lang="en-US" altLang="en-US" sz="1200" smtClean="0">
                <a:solidFill>
                  <a:schemeClr val="bg1"/>
                </a:solidFill>
              </a:rPr>
              <a:t>View Peer relationships visually, between Experion nodes within a PKS Server</a:t>
            </a:r>
          </a:p>
          <a:p>
            <a:pPr marL="285750" marR="0" indent="-285750" algn="l">
              <a:buClr>
                <a:schemeClr val="bg1"/>
              </a:buClr>
              <a:buFont typeface="Arial" charset="0"/>
              <a:buChar char="•"/>
            </a:pPr>
            <a:r>
              <a:rPr lang="en-US" altLang="en-US" sz="1200" smtClean="0">
                <a:solidFill>
                  <a:schemeClr val="bg1"/>
                </a:solidFill>
              </a:rPr>
              <a:t>Guides Design Decisions - Minimize Peer SubSystem Traffic</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CEE-CEE Peer Analysis</a:t>
            </a:r>
            <a:endParaRPr lang="en-US" dirty="0"/>
          </a:p>
        </p:txBody>
      </p:sp>
      <p:pic>
        <p:nvPicPr>
          <p:cNvPr id="3" name="Picture Placeholder 2"/>
          <p:cNvPicPr>
            <a:picLocks noGrp="1" noChangeAspect="1"/>
          </p:cNvPicPr>
          <p:nvPr>
            <p:ph type="pic" idx="1"/>
          </p:nvPr>
        </p:nvPicPr>
        <p:blipFill>
          <a:blip r:embed="rId3">
            <a:extLst/>
          </a:blip>
          <a:srcRect t="9418" b="9418"/>
          <a:stretch>
            <a:fillRect/>
          </a:stretch>
        </p:blipFill>
        <p:spPr/>
      </p:pic>
      <p:sp>
        <p:nvSpPr>
          <p:cNvPr id="33797"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4"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half" idx="2"/>
          </p:nvPr>
        </p:nvSpPr>
        <p:spPr>
          <a:xfrm>
            <a:off x="0" y="5443538"/>
            <a:ext cx="9144000" cy="576262"/>
          </a:xfrm>
          <a:solidFill>
            <a:schemeClr val="tx1"/>
          </a:solidFill>
        </p:spPr>
        <p:txBody>
          <a:bodyPr/>
          <a:lstStyle/>
          <a:p>
            <a:pPr marL="285750" marR="0" indent="-285750" algn="l">
              <a:buClr>
                <a:schemeClr val="bg1"/>
              </a:buClr>
              <a:buFont typeface="Arial" charset="0"/>
              <a:buChar char="•"/>
            </a:pPr>
            <a:r>
              <a:rPr lang="en-US" altLang="en-US" sz="1200" smtClean="0">
                <a:solidFill>
                  <a:schemeClr val="bg1"/>
                </a:solidFill>
              </a:rPr>
              <a:t>Visualize InterCluster Gateway Peer Relationships </a:t>
            </a:r>
            <a:r>
              <a:rPr lang="en-US" altLang="en-US" sz="1200" u="sng" smtClean="0">
                <a:solidFill>
                  <a:schemeClr val="bg1"/>
                </a:solidFill>
              </a:rPr>
              <a:t>between</a:t>
            </a:r>
            <a:r>
              <a:rPr lang="en-US" altLang="en-US" sz="1200" smtClean="0">
                <a:solidFill>
                  <a:schemeClr val="bg1"/>
                </a:solidFill>
              </a:rPr>
              <a:t> PKS Servers</a:t>
            </a:r>
          </a:p>
          <a:p>
            <a:pPr marL="285750" marR="0" indent="-285750" algn="l">
              <a:buClr>
                <a:schemeClr val="bg1"/>
              </a:buClr>
              <a:buFont typeface="Arial" charset="0"/>
              <a:buChar char="•"/>
            </a:pPr>
            <a:r>
              <a:rPr lang="en-US" altLang="en-US" sz="1200" smtClean="0">
                <a:solidFill>
                  <a:schemeClr val="bg1"/>
                </a:solidFill>
              </a:rPr>
              <a:t>Helps make peer decisions from hard to find relationships</a:t>
            </a:r>
          </a:p>
        </p:txBody>
      </p:sp>
      <p:sp>
        <p:nvSpPr>
          <p:cNvPr id="4" name="Title 3"/>
          <p:cNvSpPr>
            <a:spLocks noGrp="1"/>
          </p:cNvSpPr>
          <p:nvPr>
            <p:ph type="title"/>
          </p:nvPr>
        </p:nvSpPr>
        <p:spPr>
          <a:xfrm>
            <a:off x="228600" y="4865688"/>
            <a:ext cx="8075613" cy="561975"/>
          </a:xfrm>
        </p:spPr>
        <p:txBody>
          <a:bodyPr>
            <a:scene3d>
              <a:camera prst="orthographicFront"/>
              <a:lightRig rig="soft" dir="t"/>
            </a:scene3d>
          </a:bodyPr>
          <a:lstStyle/>
          <a:p>
            <a:pPr>
              <a:defRPr/>
            </a:pPr>
            <a:r>
              <a:rPr lang="en-US" dirty="0" smtClean="0"/>
              <a:t>ICG Peer Analysis</a:t>
            </a:r>
            <a:endParaRPr lang="en-US" dirty="0"/>
          </a:p>
        </p:txBody>
      </p:sp>
      <p:pic>
        <p:nvPicPr>
          <p:cNvPr id="7" name="Picture Placeholder 6"/>
          <p:cNvPicPr>
            <a:picLocks noGrp="1" noChangeAspect="1"/>
          </p:cNvPicPr>
          <p:nvPr>
            <p:ph type="pic" idx="1"/>
          </p:nvPr>
        </p:nvPicPr>
        <p:blipFill>
          <a:blip r:embed="rId3">
            <a:extLst/>
          </a:blip>
          <a:srcRect t="9418" b="9418"/>
          <a:stretch>
            <a:fillRect/>
          </a:stretch>
        </p:blipFill>
        <p:spPr/>
      </p:pic>
      <p:sp>
        <p:nvSpPr>
          <p:cNvPr id="35845" name="TextBox 3"/>
          <p:cNvSpPr txBox="1">
            <a:spLocks noChangeArrowheads="1"/>
          </p:cNvSpPr>
          <p:nvPr/>
        </p:nvSpPr>
        <p:spPr bwMode="auto">
          <a:xfrm>
            <a:off x="5181600" y="6186488"/>
            <a:ext cx="3549650" cy="366712"/>
          </a:xfrm>
          <a:prstGeom prst="rect">
            <a:avLst/>
          </a:prstGeom>
          <a:noFill/>
          <a:ln w="9525">
            <a:noFill/>
            <a:miter lim="800000"/>
            <a:headEnd/>
            <a:tailEnd/>
          </a:ln>
        </p:spPr>
        <p:txBody>
          <a:bodyPr wrap="none">
            <a:spAutoFit/>
          </a:bodyPr>
          <a:lstStyle/>
          <a:p>
            <a:r>
              <a:rPr lang="en-US"/>
              <a:t>* </a:t>
            </a:r>
            <a:r>
              <a:rPr lang="en-US">
                <a:hlinkClick r:id="rId4" tooltip="Email AST for more information regarding Control Architect"/>
              </a:rPr>
              <a:t>Would You Like to Learn More?</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21203</TotalTime>
  <Words>1337</Words>
  <Application>Microsoft Office PowerPoint</Application>
  <PresentationFormat>On-screen Show (4:3)</PresentationFormat>
  <Paragraphs>202</Paragraphs>
  <Slides>24</Slides>
  <Notes>12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 Unicode MS</vt:lpstr>
      <vt:lpstr>Arial</vt:lpstr>
      <vt:lpstr>Calibri</vt:lpstr>
      <vt:lpstr>Lucida Sans Unicode</vt:lpstr>
      <vt:lpstr>Verdana</vt:lpstr>
      <vt:lpstr>Wingdings</vt:lpstr>
      <vt:lpstr>Wingdings 2</vt:lpstr>
      <vt:lpstr>Wingdings 3</vt:lpstr>
      <vt:lpstr>Concourse</vt:lpstr>
      <vt:lpstr>Control Architect </vt:lpstr>
      <vt:lpstr>Product Overview </vt:lpstr>
      <vt:lpstr>Introductions</vt:lpstr>
      <vt:lpstr>Tool Introduction </vt:lpstr>
      <vt:lpstr>Control Architect – Main Functions</vt:lpstr>
      <vt:lpstr>PKS Control Strategy Views</vt:lpstr>
      <vt:lpstr>PKS Control Strategy Overview Graph</vt:lpstr>
      <vt:lpstr>CEE-CEE Peer Analysis</vt:lpstr>
      <vt:lpstr>ICG Peer Analysis</vt:lpstr>
      <vt:lpstr>Control Conversion Templates</vt:lpstr>
      <vt:lpstr>Honeywell Hiway Regulatory Analysis</vt:lpstr>
      <vt:lpstr>Honeywell Hiway Control Conversion</vt:lpstr>
      <vt:lpstr>Control Conversion Workflow Activities</vt:lpstr>
      <vt:lpstr>PolicyCop</vt:lpstr>
      <vt:lpstr>CA Rule Author</vt:lpstr>
      <vt:lpstr>History</vt:lpstr>
      <vt:lpstr>Past Project History</vt:lpstr>
      <vt:lpstr>Control Architect Brings Value</vt:lpstr>
      <vt:lpstr>The DCS Application IP Lifecycle</vt:lpstr>
      <vt:lpstr>DCS IP Lifecycle: Reduced Cycle Time</vt:lpstr>
      <vt:lpstr>EXTRA SLIDES</vt:lpstr>
      <vt:lpstr>Control Architect Functions</vt:lpstr>
      <vt:lpstr>Control Architect Functions</vt:lpstr>
      <vt:lpstr>Control Architect Functions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Architect</dc:title>
  <dc:creator>Bleibold</dc:creator>
  <cp:lastModifiedBy>Bleibold</cp:lastModifiedBy>
  <cp:revision>60</cp:revision>
  <dcterms:created xsi:type="dcterms:W3CDTF">2014-08-06T12:00:16Z</dcterms:created>
  <dcterms:modified xsi:type="dcterms:W3CDTF">2015-01-26T04:49:17Z</dcterms:modified>
</cp:coreProperties>
</file>